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02" r:id="rId4"/>
    <p:sldId id="503" r:id="rId5"/>
    <p:sldId id="497" r:id="rId6"/>
    <p:sldId id="486" r:id="rId7"/>
    <p:sldId id="504" r:id="rId8"/>
    <p:sldId id="419" r:id="rId9"/>
    <p:sldId id="505" r:id="rId10"/>
    <p:sldId id="483" r:id="rId11"/>
    <p:sldId id="484" r:id="rId12"/>
    <p:sldId id="485" r:id="rId13"/>
    <p:sldId id="490" r:id="rId14"/>
    <p:sldId id="477" r:id="rId15"/>
    <p:sldId id="399" r:id="rId16"/>
    <p:sldId id="409" r:id="rId17"/>
    <p:sldId id="481" r:id="rId18"/>
    <p:sldId id="4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4/jQuery%20Exercise/reusejs.txt" TargetMode="External"/><Relationship Id="rId5" Type="http://schemas.openxmlformats.org/officeDocument/2006/relationships/hyperlink" Target="https://github.com/soyuztechnologies/MouriTechUI5Fiori/blob/master/Day%204/jQuery%20Exercise/index.txt"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Glossary/Boolea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eveloper.mozilla.org/en-US/docs/Web/JavaScript/Reference/Global_Objects/undefined" TargetMode="External"/><Relationship Id="rId4" Type="http://schemas.openxmlformats.org/officeDocument/2006/relationships/hyperlink" Target="https://developer.mozilla.org/en-US/docs/Web/JavaScript/Reference/Global_Objects/nu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singleFunction%20exercise/index.txt"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hyperlink" Target="https://github.com/soyuztechnologies/MouriTechUI5Fiori/blob/master/Day%204/singleFunction%20exercise/reus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4/multiplefunctionExercise/reuse.txt" TargetMode="External"/><Relationship Id="rId4" Type="http://schemas.openxmlformats.org/officeDocument/2006/relationships/hyperlink" Target="https://github.com/soyuztechnologies/MouriTechUI5Fiori/blob/master/Day%204/multiplefunctionExercise/index.t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A8F6C7-2184-4B3C-A4E7-94D081449B93}"/>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TextBox 3">
            <a:extLst>
              <a:ext uri="{FF2B5EF4-FFF2-40B4-BE49-F238E27FC236}">
                <a16:creationId xmlns:a16="http://schemas.microsoft.com/office/drawing/2014/main" id="{67845579-6231-4039-BF83-B292DE4504D0}"/>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1" name="TextBox 4">
            <a:extLst>
              <a:ext uri="{FF2B5EF4-FFF2-40B4-BE49-F238E27FC236}">
                <a16:creationId xmlns:a16="http://schemas.microsoft.com/office/drawing/2014/main" id="{04B34E69-7D09-4E38-83A9-7AF02E8B2878}"/>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12" name="Picture 11">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3" name="TextBox 7">
            <a:extLst>
              <a:ext uri="{FF2B5EF4-FFF2-40B4-BE49-F238E27FC236}">
                <a16:creationId xmlns:a16="http://schemas.microsoft.com/office/drawing/2014/main" id="{4A37B791-357A-44CD-890F-6422F05F0AFF}"/>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JavaScript Object Notation (JSON)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98938" y="814445"/>
            <a:ext cx="6559873" cy="4416978"/>
          </a:xfrm>
        </p:spPr>
        <p:txBody>
          <a:bodyPr>
            <a:normAutofit/>
          </a:bodyPr>
          <a:lstStyle/>
          <a:p>
            <a:pPr marL="285750" indent="-285750" algn="just">
              <a:lnSpc>
                <a:spcPct val="100000"/>
              </a:lnSpc>
              <a:buFont typeface="Arial" panose="020B0604020202020204" pitchFamily="34" charset="0"/>
              <a:buChar char="•"/>
            </a:pPr>
            <a:r>
              <a:rPr lang="en-US" sz="1800" b="0" i="0" dirty="0">
                <a:solidFill>
                  <a:srgbClr val="1B1B1B"/>
                </a:solidFill>
                <a:effectLst/>
                <a:latin typeface="Calibri (Body)"/>
              </a:rPr>
              <a:t>JavaScript Object Notation (JSON) is a standard text-based format for representing structured data based on JavaScript object </a:t>
            </a:r>
            <a:r>
              <a:rPr lang="en-US" sz="1800" b="0" i="0" dirty="0" err="1">
                <a:solidFill>
                  <a:srgbClr val="1B1B1B"/>
                </a:solidFill>
                <a:effectLst/>
                <a:latin typeface="Calibri (Body)"/>
              </a:rPr>
              <a:t>syntax.</a:t>
            </a:r>
            <a:r>
              <a:rPr lang="en-US" sz="1800" b="0" i="0" dirty="0" err="1">
                <a:solidFill>
                  <a:srgbClr val="000000"/>
                </a:solidFill>
                <a:effectLst/>
                <a:latin typeface="Calibri (Body)"/>
              </a:rPr>
              <a:t>JSON</a:t>
            </a:r>
            <a:r>
              <a:rPr lang="en-US" sz="1800" b="0" i="0" dirty="0">
                <a:solidFill>
                  <a:srgbClr val="000000"/>
                </a:solidFill>
                <a:effectLst/>
                <a:latin typeface="Calibri (Body)"/>
              </a:rPr>
              <a:t> is a lightweight data-interchange format.</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sz="1800" b="0" i="0" dirty="0">
                <a:solidFill>
                  <a:srgbClr val="000000"/>
                </a:solidFill>
                <a:effectLst/>
                <a:latin typeface="Calibri (Body)"/>
              </a:rPr>
              <a:t>The JSON format is syntactically similar to the code for creating JavaScript objects. Because of this, a JavaScript program can easily convert JSON data into JavaScript objects.</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sz="1800" b="0" i="0" dirty="0">
                <a:solidFill>
                  <a:srgbClr val="1B1B1B"/>
                </a:solidFill>
                <a:effectLst/>
                <a:latin typeface="Calibri (Body)"/>
              </a:rPr>
              <a:t>JSON is purely a string with a specified data format — it contains only properties, no methods.</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sz="1800" b="0" i="0" dirty="0">
                <a:solidFill>
                  <a:srgbClr val="1B1B1B"/>
                </a:solidFill>
                <a:effectLst/>
                <a:latin typeface="Calibri (Body)"/>
              </a:rPr>
              <a:t>JSON requires double quotes to be used around strings and property names. Single quotes are not valid other than surrounding the entire JSON string.</a:t>
            </a:r>
          </a:p>
          <a:p>
            <a:pPr algn="just"/>
            <a:br>
              <a:rPr lang="en-US" sz="1800" dirty="0">
                <a:latin typeface="Calibri (Body)"/>
              </a:rPr>
            </a:br>
            <a:endParaRPr lang="en-US" sz="1800" b="0" i="0" dirty="0">
              <a:solidFill>
                <a:srgbClr val="1B1B1B"/>
              </a:solidFill>
              <a:effectLst/>
              <a:latin typeface="Calibri (Body)"/>
            </a:endParaRPr>
          </a:p>
          <a:p>
            <a:br>
              <a:rPr lang="en-US" sz="1400" dirty="0"/>
            </a:br>
            <a:endParaRPr lang="en-US" sz="1800" b="0" i="0" dirty="0">
              <a:solidFill>
                <a:srgbClr val="000000"/>
              </a:solidFill>
              <a:effectLst/>
              <a:latin typeface="Calibri (Body)"/>
            </a:endParaRPr>
          </a:p>
          <a:p>
            <a:pPr marL="285750" indent="-285750" algn="just" eaLnBrk="0" fontAlgn="base" hangingPunct="0">
              <a:lnSpc>
                <a:spcPct val="100000"/>
              </a:lnSpc>
              <a:spcBef>
                <a:spcPct val="0"/>
              </a:spcBef>
              <a:spcAft>
                <a:spcPct val="0"/>
              </a:spcAft>
              <a:buFont typeface="Arial" panose="020B0604020202020204" pitchFamily="34" charset="0"/>
              <a:buChar char="•"/>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pic>
        <p:nvPicPr>
          <p:cNvPr id="8" name="Picture 7">
            <a:extLst>
              <a:ext uri="{FF2B5EF4-FFF2-40B4-BE49-F238E27FC236}">
                <a16:creationId xmlns:a16="http://schemas.microsoft.com/office/drawing/2014/main" id="{104E5BAA-92FD-48E8-B335-3B04AF14B2CB}"/>
              </a:ext>
            </a:extLst>
          </p:cNvPr>
          <p:cNvPicPr>
            <a:picLocks noChangeAspect="1"/>
          </p:cNvPicPr>
          <p:nvPr/>
        </p:nvPicPr>
        <p:blipFill>
          <a:blip r:embed="rId3"/>
          <a:stretch>
            <a:fillRect/>
          </a:stretch>
        </p:blipFill>
        <p:spPr>
          <a:xfrm>
            <a:off x="839992" y="3953410"/>
            <a:ext cx="4787184" cy="2670431"/>
          </a:xfrm>
          <a:prstGeom prst="rect">
            <a:avLst/>
          </a:prstGeom>
        </p:spPr>
      </p:pic>
      <p:pic>
        <p:nvPicPr>
          <p:cNvPr id="6148" name="Picture 4" descr="JSON - JavaScript Object Notation - DEV Community">
            <a:extLst>
              <a:ext uri="{FF2B5EF4-FFF2-40B4-BE49-F238E27FC236}">
                <a16:creationId xmlns:a16="http://schemas.microsoft.com/office/drawing/2014/main" id="{2CDCB461-BFB6-4932-81E8-A5A860875C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1875" y="957617"/>
            <a:ext cx="1740349" cy="9789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FFEB14-3E6F-45FA-AF2A-DCD1F8940EA4}"/>
              </a:ext>
            </a:extLst>
          </p:cNvPr>
          <p:cNvPicPr>
            <a:picLocks noChangeAspect="1"/>
          </p:cNvPicPr>
          <p:nvPr/>
        </p:nvPicPr>
        <p:blipFill>
          <a:blip r:embed="rId5"/>
          <a:stretch>
            <a:fillRect/>
          </a:stretch>
        </p:blipFill>
        <p:spPr>
          <a:xfrm>
            <a:off x="7798777" y="2136938"/>
            <a:ext cx="3142147" cy="4249676"/>
          </a:xfrm>
          <a:prstGeom prst="rect">
            <a:avLst/>
          </a:prstGeom>
        </p:spPr>
      </p:pic>
      <p:sp>
        <p:nvSpPr>
          <p:cNvPr id="9" name="Footer Placeholder 45">
            <a:extLst>
              <a:ext uri="{FF2B5EF4-FFF2-40B4-BE49-F238E27FC236}">
                <a16:creationId xmlns:a16="http://schemas.microsoft.com/office/drawing/2014/main" id="{AB7EA314-D9EF-473B-A535-6E5E1CE7852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pic>
        <p:nvPicPr>
          <p:cNvPr id="55" name="Picture 4" descr="Business man working hard . stock financial trade market diagram. vector illustration flat design. Free Vector">
            <a:extLst>
              <a:ext uri="{FF2B5EF4-FFF2-40B4-BE49-F238E27FC236}">
                <a16:creationId xmlns:a16="http://schemas.microsoft.com/office/drawing/2014/main" id="{47D48018-5DB3-453C-82EB-36182A188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634" y="1798076"/>
            <a:ext cx="4200044" cy="420004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AD2C2330-A3A3-42F5-B9FD-DE2D43C9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8" name="Title 3">
            <a:extLst>
              <a:ext uri="{FF2B5EF4-FFF2-40B4-BE49-F238E27FC236}">
                <a16:creationId xmlns:a16="http://schemas.microsoft.com/office/drawing/2014/main" id="{32962659-69CD-43A4-8599-9A07AB3AA9D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59" name="Picture 2" descr="Is jQuery for You?. What it is, who should use it, the pros… | by Rachel  Lum | Medium">
            <a:extLst>
              <a:ext uri="{FF2B5EF4-FFF2-40B4-BE49-F238E27FC236}">
                <a16:creationId xmlns:a16="http://schemas.microsoft.com/office/drawing/2014/main" id="{A41BC9C0-32AD-4744-AEEB-CAFB8E6275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8213" y="15785"/>
            <a:ext cx="3510039" cy="1914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ED500CF0-3BB7-40B7-8613-490F726BAC55}"/>
              </a:ext>
            </a:extLst>
          </p:cNvPr>
          <p:cNvSpPr txBox="1"/>
          <p:nvPr/>
        </p:nvSpPr>
        <p:spPr>
          <a:xfrm>
            <a:off x="261764" y="802189"/>
            <a:ext cx="6918870" cy="3970318"/>
          </a:xfrm>
          <a:prstGeom prst="rect">
            <a:avLst/>
          </a:prstGeom>
          <a:noFill/>
        </p:spPr>
        <p:txBody>
          <a:bodyPr wrap="square" rtlCol="0">
            <a:spAutoFit/>
          </a:bodyPr>
          <a:lstStyle/>
          <a:p>
            <a:r>
              <a:rPr lang="en-US" dirty="0"/>
              <a:t>jQuery is a java script library which is </a:t>
            </a:r>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a:p>
            <a:r>
              <a:rPr lang="en-US" dirty="0"/>
              <a:t>	</a:t>
            </a:r>
          </a:p>
        </p:txBody>
      </p:sp>
      <p:cxnSp>
        <p:nvCxnSpPr>
          <p:cNvPr id="61" name="Straight Connector 60">
            <a:extLst>
              <a:ext uri="{FF2B5EF4-FFF2-40B4-BE49-F238E27FC236}">
                <a16:creationId xmlns:a16="http://schemas.microsoft.com/office/drawing/2014/main" id="{545CA312-1FA4-483D-95B9-5BFE3B517084}"/>
              </a:ext>
            </a:extLst>
          </p:cNvPr>
          <p:cNvCxnSpPr/>
          <p:nvPr/>
        </p:nvCxnSpPr>
        <p:spPr>
          <a:xfrm>
            <a:off x="552450" y="5124450"/>
            <a:ext cx="682576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F39BF71-94D6-4540-889E-88901863B97B}"/>
              </a:ext>
            </a:extLst>
          </p:cNvPr>
          <p:cNvGrpSpPr/>
          <p:nvPr/>
        </p:nvGrpSpPr>
        <p:grpSpPr>
          <a:xfrm>
            <a:off x="914400" y="5378862"/>
            <a:ext cx="1094117" cy="994415"/>
            <a:chOff x="1065213" y="827088"/>
            <a:chExt cx="2665413" cy="2422525"/>
          </a:xfrm>
          <a:solidFill>
            <a:schemeClr val="tx2"/>
          </a:solidFill>
        </p:grpSpPr>
        <p:sp>
          <p:nvSpPr>
            <p:cNvPr id="63" name="Freeform 43">
              <a:extLst>
                <a:ext uri="{FF2B5EF4-FFF2-40B4-BE49-F238E27FC236}">
                  <a16:creationId xmlns:a16="http://schemas.microsoft.com/office/drawing/2014/main" id="{F2646AAB-EAA7-499C-806A-6306204C9BC4}"/>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44">
              <a:extLst>
                <a:ext uri="{FF2B5EF4-FFF2-40B4-BE49-F238E27FC236}">
                  <a16:creationId xmlns:a16="http://schemas.microsoft.com/office/drawing/2014/main" id="{2D6F0494-E2B9-414D-A338-A493B132BB36}"/>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45">
              <a:extLst>
                <a:ext uri="{FF2B5EF4-FFF2-40B4-BE49-F238E27FC236}">
                  <a16:creationId xmlns:a16="http://schemas.microsoft.com/office/drawing/2014/main" id="{4DDE858C-C4AC-4415-A451-DEE55D7EE29B}"/>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46">
              <a:extLst>
                <a:ext uri="{FF2B5EF4-FFF2-40B4-BE49-F238E27FC236}">
                  <a16:creationId xmlns:a16="http://schemas.microsoft.com/office/drawing/2014/main" id="{2B0113AB-E16E-4DCF-B502-379BD8714E37}"/>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7" name="TextBox 66">
            <a:extLst>
              <a:ext uri="{FF2B5EF4-FFF2-40B4-BE49-F238E27FC236}">
                <a16:creationId xmlns:a16="http://schemas.microsoft.com/office/drawing/2014/main" id="{CB18AE6C-A2BD-4A47-9F09-B2820FC3CC11}"/>
              </a:ext>
            </a:extLst>
          </p:cNvPr>
          <p:cNvSpPr txBox="1"/>
          <p:nvPr/>
        </p:nvSpPr>
        <p:spPr>
          <a:xfrm>
            <a:off x="2263549" y="5211788"/>
            <a:ext cx="1895475" cy="923330"/>
          </a:xfrm>
          <a:prstGeom prst="rect">
            <a:avLst/>
          </a:prstGeom>
          <a:noFill/>
        </p:spPr>
        <p:txBody>
          <a:bodyPr wrap="square" rtlCol="0">
            <a:spAutoFit/>
          </a:bodyPr>
          <a:lstStyle/>
          <a:p>
            <a:r>
              <a:rPr lang="en-US" dirty="0"/>
              <a:t>Exercise code link:</a:t>
            </a:r>
          </a:p>
          <a:p>
            <a:pPr marL="285750" indent="-285750">
              <a:buFontTx/>
              <a:buChar char="-"/>
            </a:pPr>
            <a:r>
              <a:rPr lang="en-US" dirty="0">
                <a:hlinkClick r:id="rId5"/>
              </a:rPr>
              <a:t>index.html</a:t>
            </a:r>
            <a:endParaRPr lang="en-US" dirty="0"/>
          </a:p>
          <a:p>
            <a:pPr marL="285750" indent="-285750">
              <a:buFontTx/>
              <a:buChar char="-"/>
            </a:pPr>
            <a:r>
              <a:rPr lang="en-US" dirty="0">
                <a:hlinkClick r:id="rId6"/>
              </a:rPr>
              <a:t>reuse.js</a:t>
            </a:r>
            <a:endParaRPr lang="en-US" dirty="0"/>
          </a:p>
        </p:txBody>
      </p:sp>
      <p:sp>
        <p:nvSpPr>
          <p:cNvPr id="15" name="Footer Placeholder 45">
            <a:extLst>
              <a:ext uri="{FF2B5EF4-FFF2-40B4-BE49-F238E27FC236}">
                <a16:creationId xmlns:a16="http://schemas.microsoft.com/office/drawing/2014/main" id="{83C57FB7-74D7-4A3B-93CC-0B23CAF28ED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Why jQuery</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6" name="TextBox 35">
            <a:extLst>
              <a:ext uri="{FF2B5EF4-FFF2-40B4-BE49-F238E27FC236}">
                <a16:creationId xmlns:a16="http://schemas.microsoft.com/office/drawing/2014/main" id="{6AECF280-3A18-4260-A3CD-77C45ED0E3FE}"/>
              </a:ext>
            </a:extLst>
          </p:cNvPr>
          <p:cNvSpPr txBox="1"/>
          <p:nvPr/>
        </p:nvSpPr>
        <p:spPr>
          <a:xfrm>
            <a:off x="373672" y="715954"/>
            <a:ext cx="6642590" cy="5632311"/>
          </a:xfrm>
          <a:prstGeom prst="rect">
            <a:avLst/>
          </a:prstGeom>
          <a:noFill/>
        </p:spPr>
        <p:txBody>
          <a:bodyPr wrap="square">
            <a:spAutoFit/>
          </a:bodyPr>
          <a:lstStyle/>
          <a:p>
            <a:pPr marL="285750" indent="-285750" algn="just" fontAlgn="base">
              <a:buFont typeface="Arial" panose="020B0604020202020204" pitchFamily="34" charset="0"/>
              <a:buChar char="•"/>
            </a:pPr>
            <a:r>
              <a:rPr lang="en-US" b="0" i="0" dirty="0">
                <a:solidFill>
                  <a:srgbClr val="273239"/>
                </a:solidFill>
                <a:effectLst/>
                <a:latin typeface="Calibri (Body)"/>
              </a:rPr>
              <a:t>It is incredibly popular, which is to say it has a large community of users and a healthy amount of contributors who participate as developers and evangelists.</a:t>
            </a:r>
          </a:p>
          <a:p>
            <a:pPr marL="285750" indent="-285750" algn="just" fontAlgn="base">
              <a:buFont typeface="Arial" panose="020B0604020202020204" pitchFamily="34" charset="0"/>
              <a:buChar char="•"/>
            </a:pPr>
            <a:r>
              <a:rPr lang="en-US" b="0" i="0" dirty="0">
                <a:solidFill>
                  <a:srgbClr val="273239"/>
                </a:solidFill>
                <a:effectLst/>
                <a:latin typeface="Calibri (Body)"/>
              </a:rPr>
              <a:t>It normalizes the differences between web browsers so that you don’t have to.</a:t>
            </a:r>
          </a:p>
          <a:p>
            <a:pPr marL="285750" indent="-285750" algn="just" fontAlgn="base">
              <a:buFont typeface="Arial" panose="020B0604020202020204" pitchFamily="34" charset="0"/>
              <a:buChar char="•"/>
            </a:pPr>
            <a:r>
              <a:rPr lang="en-US" b="0" i="0" dirty="0">
                <a:solidFill>
                  <a:srgbClr val="273239"/>
                </a:solidFill>
                <a:effectLst/>
                <a:latin typeface="Calibri (Body)"/>
              </a:rPr>
              <a:t>It is intentionally a lightweight footprint with a simple yet clever plugin architecture.</a:t>
            </a:r>
          </a:p>
          <a:p>
            <a:pPr marL="285750" indent="-285750" algn="just" fontAlgn="base">
              <a:buFont typeface="Arial" panose="020B0604020202020204" pitchFamily="34" charset="0"/>
              <a:buChar char="•"/>
            </a:pPr>
            <a:r>
              <a:rPr lang="en-US" b="0" i="0" dirty="0">
                <a:solidFill>
                  <a:srgbClr val="273239"/>
                </a:solidFill>
                <a:effectLst/>
                <a:latin typeface="Calibri (Body)"/>
              </a:rPr>
              <a:t>Its repository of plugins is vast and has seen steady growth since jQuery’s release.</a:t>
            </a:r>
          </a:p>
          <a:p>
            <a:pPr marL="285750" indent="-285750" algn="just" fontAlgn="base">
              <a:buFont typeface="Arial" panose="020B0604020202020204" pitchFamily="34" charset="0"/>
              <a:buChar char="•"/>
            </a:pPr>
            <a:r>
              <a:rPr lang="en-US" b="0" i="0" dirty="0">
                <a:solidFill>
                  <a:srgbClr val="273239"/>
                </a:solidFill>
                <a:effectLst/>
                <a:latin typeface="Calibri (Body)"/>
              </a:rPr>
              <a:t>Its API is fully documented, including inline code examples, which in the world of JavaScript libraries is a luxury. Heck, any documentation at all was a luxury for years.</a:t>
            </a:r>
          </a:p>
          <a:p>
            <a:pPr marL="285750" indent="-285750" algn="just" fontAlgn="base">
              <a:buFont typeface="Arial" panose="020B0604020202020204" pitchFamily="34" charset="0"/>
              <a:buChar char="•"/>
            </a:pPr>
            <a:r>
              <a:rPr lang="en-US" b="0" i="0" dirty="0">
                <a:solidFill>
                  <a:srgbClr val="273239"/>
                </a:solidFill>
                <a:effectLst/>
                <a:latin typeface="Calibri (Body)"/>
              </a:rPr>
              <a:t>It is friendly, which is to say it provides helpful ways to avoid conflicts with other JavaScript libraries. </a:t>
            </a:r>
          </a:p>
          <a:p>
            <a:pPr marL="285750" indent="-285750" algn="just" fontAlgn="base">
              <a:buFont typeface="Arial" panose="020B0604020202020204" pitchFamily="34" charset="0"/>
              <a:buChar char="•"/>
            </a:pPr>
            <a:r>
              <a:rPr lang="en-US" b="0" i="0" dirty="0">
                <a:solidFill>
                  <a:srgbClr val="273239"/>
                </a:solidFill>
                <a:effectLst/>
                <a:latin typeface="Calibri (Body)"/>
              </a:rPr>
              <a:t>It is a lot more easy to use compared to standard javascript and other javascript libraries. </a:t>
            </a:r>
          </a:p>
          <a:p>
            <a:pPr marL="285750" indent="-285750" algn="just" fontAlgn="base">
              <a:buFont typeface="Arial" panose="020B0604020202020204" pitchFamily="34" charset="0"/>
              <a:buChar char="•"/>
            </a:pPr>
            <a:r>
              <a:rPr lang="en-US" b="0" i="0" dirty="0">
                <a:solidFill>
                  <a:srgbClr val="273239"/>
                </a:solidFill>
                <a:effectLst/>
                <a:latin typeface="Calibri (Body)"/>
              </a:rPr>
              <a:t>jQuery lets users develop Ajax templates with ease, Ajax enables a sleeker interface where actions can be performed on pages without requiring the entire page to be reloaded.</a:t>
            </a:r>
          </a:p>
          <a:p>
            <a:pPr marL="285750" indent="-285750" algn="just" fontAlgn="base">
              <a:buFont typeface="Arial" panose="020B0604020202020204" pitchFamily="34" charset="0"/>
              <a:buChar char="•"/>
            </a:pPr>
            <a:endParaRPr lang="en-US" b="0" i="0" dirty="0">
              <a:solidFill>
                <a:srgbClr val="273239"/>
              </a:solidFill>
              <a:effectLst/>
              <a:latin typeface="Calibri (Body)"/>
            </a:endParaRPr>
          </a:p>
        </p:txBody>
      </p:sp>
      <p:pic>
        <p:nvPicPr>
          <p:cNvPr id="37" name="Picture 2" descr="Design stats concept illustration Free Vector">
            <a:extLst>
              <a:ext uri="{FF2B5EF4-FFF2-40B4-BE49-F238E27FC236}">
                <a16:creationId xmlns:a16="http://schemas.microsoft.com/office/drawing/2014/main" id="{3CE7420B-1971-4F9B-9D03-08B5F5B4E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387" y="1147836"/>
            <a:ext cx="4405210" cy="3353826"/>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E9EF5BD0-44C4-4E7F-8B58-4914182C115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170" name="Picture 2" descr="Using a CDN to Speed Up Static Content Delivery | DigitalOcean">
            <a:extLst>
              <a:ext uri="{FF2B5EF4-FFF2-40B4-BE49-F238E27FC236}">
                <a16:creationId xmlns:a16="http://schemas.microsoft.com/office/drawing/2014/main" id="{F38C2277-F649-479D-AA09-FA47D114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155" y="1793095"/>
            <a:ext cx="3716146" cy="269044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FB8DDC3-0131-477E-8593-EAF4E3BADCA9}"/>
              </a:ext>
            </a:extLst>
          </p:cNvPr>
          <p:cNvSpPr txBox="1">
            <a:spLocks/>
          </p:cNvSpPr>
          <p:nvPr/>
        </p:nvSpPr>
        <p:spPr>
          <a:xfrm>
            <a:off x="190547" y="147519"/>
            <a:ext cx="9144000" cy="568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latin typeface="Cooper Black" panose="0208090404030B020404" pitchFamily="18" charset="0"/>
              </a:rPr>
              <a:t>Content Delivery Network</a:t>
            </a:r>
          </a:p>
        </p:txBody>
      </p:sp>
      <p:sp>
        <p:nvSpPr>
          <p:cNvPr id="8" name="TextBox 7">
            <a:extLst>
              <a:ext uri="{FF2B5EF4-FFF2-40B4-BE49-F238E27FC236}">
                <a16:creationId xmlns:a16="http://schemas.microsoft.com/office/drawing/2014/main" id="{916B9F95-98A3-4AF8-9A6A-2F51E868753B}"/>
              </a:ext>
            </a:extLst>
          </p:cNvPr>
          <p:cNvSpPr txBox="1"/>
          <p:nvPr/>
        </p:nvSpPr>
        <p:spPr>
          <a:xfrm>
            <a:off x="307584" y="768928"/>
            <a:ext cx="7275637" cy="1477328"/>
          </a:xfrm>
          <a:prstGeom prst="rect">
            <a:avLst/>
          </a:prstGeom>
          <a:noFill/>
        </p:spPr>
        <p:txBody>
          <a:bodyPr wrap="square">
            <a:spAutoFit/>
          </a:bodyPr>
          <a:lstStyle/>
          <a:p>
            <a:pPr marL="285750" indent="-285750" fontAlgn="base">
              <a:buFont typeface="Arial" panose="020B0604020202020204" pitchFamily="34" charset="0"/>
              <a:buChar char="•"/>
            </a:pPr>
            <a:r>
              <a:rPr lang="en-US" sz="1800" b="0" i="0" dirty="0">
                <a:solidFill>
                  <a:srgbClr val="1C1F22"/>
                </a:solidFill>
                <a:effectLst/>
                <a:latin typeface="Calibri (Body)"/>
              </a:rPr>
              <a:t>A content delivery network (CDN) is a group of geographically distributed servers that speed up the delivery of web content by bringing it closer to where users are.</a:t>
            </a:r>
          </a:p>
          <a:p>
            <a:pPr marL="285750" indent="-285750" fontAlgn="base">
              <a:buFont typeface="Arial" panose="020B0604020202020204" pitchFamily="34" charset="0"/>
              <a:buChar char="•"/>
            </a:pPr>
            <a:r>
              <a:rPr lang="en-US" b="0" i="0" dirty="0">
                <a:effectLst/>
                <a:latin typeface="Calibri (Body)"/>
              </a:rPr>
              <a:t>CDNs are a layer in the internet ecosystem.</a:t>
            </a:r>
          </a:p>
          <a:p>
            <a:pPr marL="285750" indent="-285750" fontAlgn="base">
              <a:buFont typeface="Arial" panose="020B0604020202020204" pitchFamily="34" charset="0"/>
              <a:buChar char="•"/>
            </a:pPr>
            <a:r>
              <a:rPr lang="en-US" sz="1800" dirty="0">
                <a:latin typeface="Calibri (Body)"/>
              </a:rPr>
              <a:t>Different loading time for users at different locations.</a:t>
            </a:r>
          </a:p>
        </p:txBody>
      </p:sp>
      <p:sp>
        <p:nvSpPr>
          <p:cNvPr id="13" name="Rectangle 12">
            <a:extLst>
              <a:ext uri="{FF2B5EF4-FFF2-40B4-BE49-F238E27FC236}">
                <a16:creationId xmlns:a16="http://schemas.microsoft.com/office/drawing/2014/main" id="{643B9E5A-1A77-4827-83D9-4A2180B77405}"/>
              </a:ext>
            </a:extLst>
          </p:cNvPr>
          <p:cNvSpPr/>
          <p:nvPr/>
        </p:nvSpPr>
        <p:spPr>
          <a:xfrm>
            <a:off x="6767070" y="3249222"/>
            <a:ext cx="13716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Mumbai</a:t>
            </a:r>
          </a:p>
          <a:p>
            <a:pPr algn="ctr"/>
            <a:endParaRPr lang="en-US" dirty="0"/>
          </a:p>
          <a:p>
            <a:pPr algn="ctr"/>
            <a:r>
              <a:rPr lang="en-US" dirty="0"/>
              <a:t>Mycode.js</a:t>
            </a:r>
          </a:p>
        </p:txBody>
      </p:sp>
      <p:sp>
        <p:nvSpPr>
          <p:cNvPr id="14" name="Rectangle 13">
            <a:extLst>
              <a:ext uri="{FF2B5EF4-FFF2-40B4-BE49-F238E27FC236}">
                <a16:creationId xmlns:a16="http://schemas.microsoft.com/office/drawing/2014/main" id="{FB4DB733-23EA-494C-AC6D-C4957DD14510}"/>
              </a:ext>
            </a:extLst>
          </p:cNvPr>
          <p:cNvSpPr/>
          <p:nvPr/>
        </p:nvSpPr>
        <p:spPr>
          <a:xfrm>
            <a:off x="580136" y="257848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USA</a:t>
            </a:r>
          </a:p>
          <a:p>
            <a:pPr algn="ctr"/>
            <a:r>
              <a:rPr lang="en-US" dirty="0"/>
              <a:t>Miami</a:t>
            </a:r>
          </a:p>
        </p:txBody>
      </p:sp>
      <p:sp>
        <p:nvSpPr>
          <p:cNvPr id="15" name="Rectangle 14">
            <a:extLst>
              <a:ext uri="{FF2B5EF4-FFF2-40B4-BE49-F238E27FC236}">
                <a16:creationId xmlns:a16="http://schemas.microsoft.com/office/drawing/2014/main" id="{E5AB8EE9-D426-4520-B1DF-E88F001172ED}"/>
              </a:ext>
            </a:extLst>
          </p:cNvPr>
          <p:cNvSpPr/>
          <p:nvPr/>
        </p:nvSpPr>
        <p:spPr>
          <a:xfrm>
            <a:off x="580136" y="3807506"/>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a:t>
            </a:r>
          </a:p>
          <a:p>
            <a:pPr algn="ctr"/>
            <a:r>
              <a:rPr lang="en-US" dirty="0"/>
              <a:t>Bangalore</a:t>
            </a:r>
          </a:p>
        </p:txBody>
      </p:sp>
      <p:sp>
        <p:nvSpPr>
          <p:cNvPr id="16" name="Rectangle 15">
            <a:extLst>
              <a:ext uri="{FF2B5EF4-FFF2-40B4-BE49-F238E27FC236}">
                <a16:creationId xmlns:a16="http://schemas.microsoft.com/office/drawing/2014/main" id="{B8B1C9C0-CA81-436C-A9D2-31A519798B85}"/>
              </a:ext>
            </a:extLst>
          </p:cNvPr>
          <p:cNvSpPr/>
          <p:nvPr/>
        </p:nvSpPr>
        <p:spPr>
          <a:xfrm>
            <a:off x="579623" y="504819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Japan</a:t>
            </a:r>
          </a:p>
          <a:p>
            <a:pPr algn="ctr"/>
            <a:r>
              <a:rPr lang="en-US" dirty="0"/>
              <a:t>Tokyo</a:t>
            </a:r>
          </a:p>
        </p:txBody>
      </p:sp>
      <p:sp>
        <p:nvSpPr>
          <p:cNvPr id="18" name="Rectangle 17">
            <a:extLst>
              <a:ext uri="{FF2B5EF4-FFF2-40B4-BE49-F238E27FC236}">
                <a16:creationId xmlns:a16="http://schemas.microsoft.com/office/drawing/2014/main" id="{E26B49E9-580C-415D-AAFD-19084E34D442}"/>
              </a:ext>
            </a:extLst>
          </p:cNvPr>
          <p:cNvSpPr/>
          <p:nvPr/>
        </p:nvSpPr>
        <p:spPr>
          <a:xfrm>
            <a:off x="3810000" y="2902926"/>
            <a:ext cx="161493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Detroit</a:t>
            </a:r>
          </a:p>
          <a:p>
            <a:pPr algn="ctr"/>
            <a:r>
              <a:rPr lang="en-US" dirty="0"/>
              <a:t>Mycode.js</a:t>
            </a:r>
          </a:p>
        </p:txBody>
      </p:sp>
      <p:sp>
        <p:nvSpPr>
          <p:cNvPr id="19" name="Rectangle 18">
            <a:extLst>
              <a:ext uri="{FF2B5EF4-FFF2-40B4-BE49-F238E27FC236}">
                <a16:creationId xmlns:a16="http://schemas.microsoft.com/office/drawing/2014/main" id="{633D2EBB-750F-4AD1-90EB-246FCC865527}"/>
              </a:ext>
            </a:extLst>
          </p:cNvPr>
          <p:cNvSpPr/>
          <p:nvPr/>
        </p:nvSpPr>
        <p:spPr>
          <a:xfrm>
            <a:off x="3810000" y="3880833"/>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Mumbai</a:t>
            </a:r>
          </a:p>
        </p:txBody>
      </p:sp>
      <p:sp>
        <p:nvSpPr>
          <p:cNvPr id="20" name="Rectangle 19">
            <a:extLst>
              <a:ext uri="{FF2B5EF4-FFF2-40B4-BE49-F238E27FC236}">
                <a16:creationId xmlns:a16="http://schemas.microsoft.com/office/drawing/2014/main" id="{F62DD24E-7BFA-4FD8-8235-02BD599CBB7C}"/>
              </a:ext>
            </a:extLst>
          </p:cNvPr>
          <p:cNvSpPr/>
          <p:nvPr/>
        </p:nvSpPr>
        <p:spPr>
          <a:xfrm>
            <a:off x="3809487" y="4960326"/>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Hongkong</a:t>
            </a:r>
          </a:p>
        </p:txBody>
      </p:sp>
      <p:cxnSp>
        <p:nvCxnSpPr>
          <p:cNvPr id="21" name="Straight Arrow Connector 20">
            <a:extLst>
              <a:ext uri="{FF2B5EF4-FFF2-40B4-BE49-F238E27FC236}">
                <a16:creationId xmlns:a16="http://schemas.microsoft.com/office/drawing/2014/main" id="{35723F38-5A01-4A4C-B333-9C2D6B00BE07}"/>
              </a:ext>
            </a:extLst>
          </p:cNvPr>
          <p:cNvCxnSpPr>
            <a:cxnSpLocks/>
            <a:stCxn id="13" idx="1"/>
            <a:endCxn id="18" idx="3"/>
          </p:cNvCxnSpPr>
          <p:nvPr/>
        </p:nvCxnSpPr>
        <p:spPr>
          <a:xfrm flipH="1" flipV="1">
            <a:off x="5424932" y="3169626"/>
            <a:ext cx="1342138" cy="993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750F76-87F2-44B9-BA45-4103ED789745}"/>
              </a:ext>
            </a:extLst>
          </p:cNvPr>
          <p:cNvCxnSpPr>
            <a:stCxn id="13" idx="1"/>
            <a:endCxn id="19" idx="3"/>
          </p:cNvCxnSpPr>
          <p:nvPr/>
        </p:nvCxnSpPr>
        <p:spPr>
          <a:xfrm flipH="1" flipV="1">
            <a:off x="5424932" y="4109433"/>
            <a:ext cx="1342138" cy="54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B10C00-9319-4459-9722-831F7A6D03E3}"/>
              </a:ext>
            </a:extLst>
          </p:cNvPr>
          <p:cNvCxnSpPr>
            <a:stCxn id="13" idx="1"/>
            <a:endCxn id="20" idx="3"/>
          </p:cNvCxnSpPr>
          <p:nvPr/>
        </p:nvCxnSpPr>
        <p:spPr>
          <a:xfrm flipH="1">
            <a:off x="5424419" y="4163622"/>
            <a:ext cx="1342651" cy="102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A32A80-2B0C-4972-826D-8EFA23D0BA78}"/>
              </a:ext>
            </a:extLst>
          </p:cNvPr>
          <p:cNvCxnSpPr>
            <a:cxnSpLocks/>
            <a:stCxn id="14" idx="3"/>
            <a:endCxn id="18" idx="1"/>
          </p:cNvCxnSpPr>
          <p:nvPr/>
        </p:nvCxnSpPr>
        <p:spPr>
          <a:xfrm>
            <a:off x="2195068" y="2959485"/>
            <a:ext cx="1614932" cy="210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CC7F931-D8A8-4663-B5D8-C696C2F6A0C4}"/>
              </a:ext>
            </a:extLst>
          </p:cNvPr>
          <p:cNvCxnSpPr>
            <a:cxnSpLocks/>
          </p:cNvCxnSpPr>
          <p:nvPr/>
        </p:nvCxnSpPr>
        <p:spPr>
          <a:xfrm flipH="1" flipV="1">
            <a:off x="2194555" y="3169626"/>
            <a:ext cx="1676913" cy="15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62F68B-AC73-4C75-8EA2-C2ADA5CE9AFB}"/>
              </a:ext>
            </a:extLst>
          </p:cNvPr>
          <p:cNvCxnSpPr>
            <a:cxnSpLocks/>
          </p:cNvCxnSpPr>
          <p:nvPr/>
        </p:nvCxnSpPr>
        <p:spPr>
          <a:xfrm flipV="1">
            <a:off x="1774429" y="3959905"/>
            <a:ext cx="2035058" cy="36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76EB6-C485-4FEE-8F87-F6B0EBE61B8C}"/>
              </a:ext>
            </a:extLst>
          </p:cNvPr>
          <p:cNvCxnSpPr>
            <a:cxnSpLocks/>
            <a:stCxn id="19" idx="1"/>
          </p:cNvCxnSpPr>
          <p:nvPr/>
        </p:nvCxnSpPr>
        <p:spPr>
          <a:xfrm flipH="1">
            <a:off x="2194555" y="4109433"/>
            <a:ext cx="1615445" cy="30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CEEC23-8C37-42FD-9B1A-3BC9BC4CA0C1}"/>
              </a:ext>
            </a:extLst>
          </p:cNvPr>
          <p:cNvCxnSpPr>
            <a:stCxn id="16" idx="3"/>
            <a:endCxn id="20" idx="1"/>
          </p:cNvCxnSpPr>
          <p:nvPr/>
        </p:nvCxnSpPr>
        <p:spPr>
          <a:xfrm flipV="1">
            <a:off x="2194555" y="5188926"/>
            <a:ext cx="1614932" cy="240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77AAD6-EC43-4D64-BF53-8CA0B1746CAA}"/>
              </a:ext>
            </a:extLst>
          </p:cNvPr>
          <p:cNvCxnSpPr>
            <a:cxnSpLocks/>
          </p:cNvCxnSpPr>
          <p:nvPr/>
        </p:nvCxnSpPr>
        <p:spPr>
          <a:xfrm flipH="1">
            <a:off x="2194555" y="5341326"/>
            <a:ext cx="1614933" cy="31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45">
            <a:extLst>
              <a:ext uri="{FF2B5EF4-FFF2-40B4-BE49-F238E27FC236}">
                <a16:creationId xmlns:a16="http://schemas.microsoft.com/office/drawing/2014/main" id="{467F98BD-C357-4D87-84C4-E0AB4629F7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879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42E0C70B-AB80-4F82-BE98-1F90206A071F}"/>
              </a:ext>
            </a:extLst>
          </p:cNvPr>
          <p:cNvSpPr>
            <a:spLocks noGrp="1"/>
          </p:cNvSpPr>
          <p:nvPr>
            <p:ph type="ftr" sz="quarter" idx="11"/>
          </p:nvPr>
        </p:nvSpPr>
        <p:spPr>
          <a:xfrm>
            <a:off x="9762837" y="6613442"/>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818659" y="1177443"/>
            <a:ext cx="11139348" cy="4801314"/>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Variables and datatypes</a:t>
            </a:r>
          </a:p>
          <a:p>
            <a:pPr marL="285750" indent="-285750">
              <a:buFont typeface="Arial" panose="020B0604020202020204" pitchFamily="34" charset="0"/>
              <a:buChar char="•"/>
              <a:defRPr/>
            </a:pPr>
            <a:r>
              <a:rPr lang="en-US" dirty="0">
                <a:latin typeface="Calibri (Body)"/>
              </a:rPr>
              <a:t>Concept of functions in JavaScript</a:t>
            </a:r>
          </a:p>
          <a:p>
            <a:pPr marL="285750" indent="-285750">
              <a:buFont typeface="Arial" panose="020B0604020202020204" pitchFamily="34" charset="0"/>
              <a:buChar char="•"/>
              <a:defRPr/>
            </a:pPr>
            <a:r>
              <a:rPr lang="en-US" dirty="0">
                <a:latin typeface="Calibri (Body)"/>
              </a:rPr>
              <a:t>Functions with parameters</a:t>
            </a:r>
          </a:p>
          <a:p>
            <a:pPr marL="285750" indent="-285750">
              <a:buFont typeface="Arial" panose="020B0604020202020204" pitchFamily="34" charset="0"/>
              <a:buChar char="•"/>
              <a:defRPr/>
            </a:pPr>
            <a:r>
              <a:rPr lang="en-US" dirty="0">
                <a:latin typeface="Calibri (Body)"/>
              </a:rPr>
              <a:t>Functions with multiple parameters</a:t>
            </a:r>
          </a:p>
          <a:p>
            <a:pPr marL="285750" indent="-285750">
              <a:buFont typeface="Arial" panose="020B0604020202020204" pitchFamily="34" charset="0"/>
              <a:buChar char="•"/>
              <a:defRPr/>
            </a:pPr>
            <a:r>
              <a:rPr lang="en-US" dirty="0">
                <a:latin typeface="Calibri (Body)"/>
              </a:rPr>
              <a:t>Understanding the concept of Array &amp; Object</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latin typeface="Calibri (Body)"/>
              </a:rPr>
              <a:t>Concept of JavaScript Object Notations (JSON)</a:t>
            </a:r>
            <a:endParaRPr lang="en-US" dirty="0">
              <a:latin typeface="Calibri (Body)"/>
            </a:endParaRPr>
          </a:p>
          <a:p>
            <a:pP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---jQuery--</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Introduction to jQuery</a:t>
            </a:r>
            <a:endParaRPr lang="en-US" sz="1800" dirty="0">
              <a:solidFill>
                <a:schemeClr val="tx1">
                  <a:lumMod val="95000"/>
                  <a:lumOff val="5000"/>
                </a:schemeClr>
              </a:solidFill>
              <a:effectLst/>
              <a:latin typeface="Calibri (Body)"/>
            </a:endParaRPr>
          </a:p>
          <a:p>
            <a:pPr marL="285750" indent="-285750">
              <a:buFont typeface="Arial" panose="020B0604020202020204" pitchFamily="34" charset="0"/>
              <a:buChar char="•"/>
              <a:defRPr/>
            </a:pPr>
            <a:r>
              <a:rPr lang="en-US" dirty="0">
                <a:latin typeface="Calibri (Body)"/>
              </a:rPr>
              <a:t>Concept of write less and do more in jQuery</a:t>
            </a:r>
          </a:p>
          <a:p>
            <a:pPr marL="285750" indent="-285750">
              <a:buFont typeface="Arial" panose="020B0604020202020204" pitchFamily="34" charset="0"/>
              <a:buChar char="•"/>
              <a:defRPr/>
            </a:pPr>
            <a:r>
              <a:rPr lang="en-US" dirty="0">
                <a:latin typeface="Calibri (Body)"/>
              </a:rPr>
              <a:t>Understanding the syntax of jQuery</a:t>
            </a:r>
          </a:p>
          <a:p>
            <a:pPr marL="285750" indent="-285750">
              <a:buFont typeface="Arial" panose="020B0604020202020204" pitchFamily="34" charset="0"/>
              <a:buChar char="•"/>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Understanding the concept of Content Delivery Network (CDN)</a:t>
            </a: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D68BF0CB-DB17-4B99-9E56-2984677942F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Variables in JS</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676557" cy="341632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Variables are containers for storing data (values).</a:t>
            </a:r>
          </a:p>
          <a:p>
            <a:pPr marL="285750" indent="-285750" algn="just" defTabSz="685800">
              <a:buFont typeface="Arial" panose="020B0604020202020204" pitchFamily="34" charset="0"/>
              <a:buChar char="•"/>
            </a:pPr>
            <a:r>
              <a:rPr lang="en-US" dirty="0">
                <a:solidFill>
                  <a:srgbClr val="000000"/>
                </a:solidFill>
                <a:latin typeface="Calibri" panose="020F0502020204030204" pitchFamily="34" charset="0"/>
                <a:ea typeface="Verdana" panose="020B0604030504040204" pitchFamily="34" charset="0"/>
                <a:cs typeface="Calibri" panose="020F0502020204030204" pitchFamily="34" charset="0"/>
              </a:rPr>
              <a:t>All JavaScript variables must be identified with unique names</a:t>
            </a:r>
          </a:p>
          <a:p>
            <a:pPr marL="285750" indent="-285750" algn="just" defTabSz="685800">
              <a:buFont typeface="Arial" panose="020B0604020202020204" pitchFamily="34" charset="0"/>
              <a:buChar char="•"/>
            </a:pPr>
            <a:r>
              <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These unique names are called ident</a:t>
            </a:r>
            <a:r>
              <a:rPr lang="en-US" dirty="0">
                <a:solidFill>
                  <a:srgbClr val="000000"/>
                </a:solidFill>
                <a:latin typeface="Calibri" panose="020F0502020204030204" pitchFamily="34" charset="0"/>
                <a:ea typeface="Verdana" panose="020B0604030504040204" pitchFamily="34" charset="0"/>
                <a:cs typeface="Calibri" panose="020F0502020204030204" pitchFamily="34" charset="0"/>
              </a:rPr>
              <a:t>ifiers.</a:t>
            </a:r>
          </a:p>
          <a:p>
            <a:pPr marL="285750" indent="-285750" algn="just" defTabSz="685800">
              <a:buFont typeface="Arial" panose="020B0604020202020204" pitchFamily="34" charset="0"/>
              <a:buChar char="•"/>
            </a:pPr>
            <a:r>
              <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JavaScript identifiers are case-sensitive.</a:t>
            </a:r>
          </a:p>
          <a:p>
            <a:pPr algn="just" defTabSz="685800"/>
            <a:endParaRPr lang="en-US" b="1" i="0" dirty="0">
              <a:solidFill>
                <a:srgbClr val="000000"/>
              </a:solidFill>
              <a:effectLst/>
              <a:latin typeface="Calibri (Body)"/>
            </a:endParaRPr>
          </a:p>
          <a:p>
            <a:pPr algn="just" defTabSz="685800"/>
            <a:r>
              <a:rPr lang="en-US" b="1" i="0" dirty="0">
                <a:solidFill>
                  <a:srgbClr val="000000"/>
                </a:solidFill>
                <a:effectLst/>
                <a:latin typeface="Calibri (Body)"/>
              </a:rPr>
              <a:t>JavaScript Variables</a:t>
            </a:r>
          </a:p>
          <a:p>
            <a:pPr algn="just" defTabSz="685800"/>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lgn="just" defTabSz="685800">
              <a:buFont typeface="Arial" panose="020B0604020202020204" pitchFamily="34" charset="0"/>
              <a:buChar char="•"/>
            </a:pPr>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br>
              <a:rPr lang="en-US" dirty="0"/>
            </a:br>
            <a:endParaRPr lang="en-US" dirty="0">
              <a:solidFill>
                <a:prstClr val="black"/>
              </a:solidFill>
              <a:latin typeface="Calibri (Body)"/>
            </a:endParaRPr>
          </a:p>
          <a:p>
            <a:pPr algn="just" defTabSz="685800"/>
            <a:endParaRPr lang="en-US" dirty="0">
              <a:solidFill>
                <a:prstClr val="black"/>
              </a:solidFill>
              <a:latin typeface="Calibri (Body)"/>
            </a:endParaRPr>
          </a:p>
        </p:txBody>
      </p:sp>
      <p:grpSp>
        <p:nvGrpSpPr>
          <p:cNvPr id="9" name="Group 8">
            <a:extLst>
              <a:ext uri="{FF2B5EF4-FFF2-40B4-BE49-F238E27FC236}">
                <a16:creationId xmlns:a16="http://schemas.microsoft.com/office/drawing/2014/main" id="{9C2F981F-C668-4F1A-A471-1A4F39C3D6B6}"/>
              </a:ext>
            </a:extLst>
          </p:cNvPr>
          <p:cNvGrpSpPr/>
          <p:nvPr/>
        </p:nvGrpSpPr>
        <p:grpSpPr>
          <a:xfrm>
            <a:off x="261764" y="3326329"/>
            <a:ext cx="8171873" cy="2833076"/>
            <a:chOff x="1002037" y="1919912"/>
            <a:chExt cx="7837549" cy="3360146"/>
          </a:xfrm>
        </p:grpSpPr>
        <p:grpSp>
          <p:nvGrpSpPr>
            <p:cNvPr id="10" name="Group 9">
              <a:extLst>
                <a:ext uri="{FF2B5EF4-FFF2-40B4-BE49-F238E27FC236}">
                  <a16:creationId xmlns:a16="http://schemas.microsoft.com/office/drawing/2014/main" id="{BBFF4204-B16A-49C9-B196-8B44FDB2C745}"/>
                </a:ext>
              </a:extLst>
            </p:cNvPr>
            <p:cNvGrpSpPr/>
            <p:nvPr/>
          </p:nvGrpSpPr>
          <p:grpSpPr>
            <a:xfrm>
              <a:off x="1002037" y="1919912"/>
              <a:ext cx="3049507" cy="3356245"/>
              <a:chOff x="937269" y="1398245"/>
              <a:chExt cx="4457057" cy="4905375"/>
            </a:xfrm>
          </p:grpSpPr>
          <p:sp>
            <p:nvSpPr>
              <p:cNvPr id="24" name="Freeform 6">
                <a:extLst>
                  <a:ext uri="{FF2B5EF4-FFF2-40B4-BE49-F238E27FC236}">
                    <a16:creationId xmlns:a16="http://schemas.microsoft.com/office/drawing/2014/main" id="{9873F2DC-2F4D-4BAC-AB77-0A503D4F2245}"/>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07BE661E-89B1-47FE-9327-1692C164FD6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9567FD37-F531-407E-B91B-484BD709D9F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B2E6BE60-719C-452C-8328-F2374251081A}"/>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1" name="Straight Connector 10">
              <a:extLst>
                <a:ext uri="{FF2B5EF4-FFF2-40B4-BE49-F238E27FC236}">
                  <a16:creationId xmlns:a16="http://schemas.microsoft.com/office/drawing/2014/main" id="{C5FF9FE4-7297-42E5-9505-BAF81D78026E}"/>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24C0142-6E6D-4C86-813E-373F7BA32F72}"/>
                </a:ext>
              </a:extLst>
            </p:cNvPr>
            <p:cNvGrpSpPr/>
            <p:nvPr/>
          </p:nvGrpSpPr>
          <p:grpSpPr>
            <a:xfrm>
              <a:off x="3396058" y="1919912"/>
              <a:ext cx="3049507" cy="3356245"/>
              <a:chOff x="937269" y="1398245"/>
              <a:chExt cx="4457057" cy="4905375"/>
            </a:xfrm>
          </p:grpSpPr>
          <p:sp>
            <p:nvSpPr>
              <p:cNvPr id="20" name="Freeform 6">
                <a:extLst>
                  <a:ext uri="{FF2B5EF4-FFF2-40B4-BE49-F238E27FC236}">
                    <a16:creationId xmlns:a16="http://schemas.microsoft.com/office/drawing/2014/main" id="{89BA2FBC-55EB-4DBC-A765-19C70761FC84}"/>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67A79FEF-19AB-4DDA-9B53-669261FC4589}"/>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2EEA7BBF-563C-4203-AC68-E29A27CBAECD}"/>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C51C98D3-5C50-4177-9198-A265CA3B8935}"/>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3" name="Straight Connector 12">
              <a:extLst>
                <a:ext uri="{FF2B5EF4-FFF2-40B4-BE49-F238E27FC236}">
                  <a16:creationId xmlns:a16="http://schemas.microsoft.com/office/drawing/2014/main" id="{C9031FC9-C410-4D5A-9A8A-3B2BA320367E}"/>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92AC760-E5FC-416C-8F7F-989DD9424B20}"/>
                </a:ext>
              </a:extLst>
            </p:cNvPr>
            <p:cNvGrpSpPr/>
            <p:nvPr/>
          </p:nvGrpSpPr>
          <p:grpSpPr>
            <a:xfrm>
              <a:off x="5790079" y="1919912"/>
              <a:ext cx="3049507" cy="3356245"/>
              <a:chOff x="937269" y="1398245"/>
              <a:chExt cx="4457057" cy="4905375"/>
            </a:xfrm>
          </p:grpSpPr>
          <p:sp>
            <p:nvSpPr>
              <p:cNvPr id="16" name="Freeform 6">
                <a:extLst>
                  <a:ext uri="{FF2B5EF4-FFF2-40B4-BE49-F238E27FC236}">
                    <a16:creationId xmlns:a16="http://schemas.microsoft.com/office/drawing/2014/main" id="{1A1A5859-7148-4756-997B-1FF97E751FB4}"/>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17" name="Freeform 5">
                <a:extLst>
                  <a:ext uri="{FF2B5EF4-FFF2-40B4-BE49-F238E27FC236}">
                    <a16:creationId xmlns:a16="http://schemas.microsoft.com/office/drawing/2014/main" id="{6B825EC8-8F5B-4F4E-86BB-467E945B443A}"/>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18" name="Freeform 5">
                <a:extLst>
                  <a:ext uri="{FF2B5EF4-FFF2-40B4-BE49-F238E27FC236}">
                    <a16:creationId xmlns:a16="http://schemas.microsoft.com/office/drawing/2014/main" id="{0EEF3D8A-CE56-41D2-A16C-B514C990F11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19" name="Freeform 7">
                <a:extLst>
                  <a:ext uri="{FF2B5EF4-FFF2-40B4-BE49-F238E27FC236}">
                    <a16:creationId xmlns:a16="http://schemas.microsoft.com/office/drawing/2014/main" id="{828209A4-63E9-45B5-8836-7F2DEBFF5C21}"/>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541BAB78-57BA-439E-B5DB-58E0E55A42CC}"/>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4BB6241-7EBA-491E-886D-5205DB8EDCA5}"/>
              </a:ext>
            </a:extLst>
          </p:cNvPr>
          <p:cNvSpPr txBox="1"/>
          <p:nvPr/>
        </p:nvSpPr>
        <p:spPr>
          <a:xfrm>
            <a:off x="718295" y="3632374"/>
            <a:ext cx="1587650" cy="400110"/>
          </a:xfrm>
          <a:prstGeom prst="rect">
            <a:avLst/>
          </a:prstGeom>
          <a:noFill/>
        </p:spPr>
        <p:txBody>
          <a:bodyPr wrap="square" rtlCol="0">
            <a:spAutoFit/>
          </a:bodyPr>
          <a:lstStyle/>
          <a:p>
            <a:r>
              <a:rPr lang="en-US" sz="2000" b="1" dirty="0">
                <a:solidFill>
                  <a:schemeClr val="bg1"/>
                </a:solidFill>
              </a:rPr>
              <a:t>        var</a:t>
            </a:r>
          </a:p>
        </p:txBody>
      </p:sp>
      <p:sp>
        <p:nvSpPr>
          <p:cNvPr id="29" name="TextBox 28">
            <a:extLst>
              <a:ext uri="{FF2B5EF4-FFF2-40B4-BE49-F238E27FC236}">
                <a16:creationId xmlns:a16="http://schemas.microsoft.com/office/drawing/2014/main" id="{36E68064-4E1B-4ABE-90D4-424E8A2EE3FB}"/>
              </a:ext>
            </a:extLst>
          </p:cNvPr>
          <p:cNvSpPr txBox="1"/>
          <p:nvPr/>
        </p:nvSpPr>
        <p:spPr>
          <a:xfrm>
            <a:off x="3184259" y="3632374"/>
            <a:ext cx="1959346" cy="400110"/>
          </a:xfrm>
          <a:prstGeom prst="rect">
            <a:avLst/>
          </a:prstGeom>
          <a:noFill/>
        </p:spPr>
        <p:txBody>
          <a:bodyPr wrap="square" rtlCol="0">
            <a:spAutoFit/>
          </a:bodyPr>
          <a:lstStyle/>
          <a:p>
            <a:r>
              <a:rPr lang="en-US" sz="2000" b="1" dirty="0">
                <a:solidFill>
                  <a:schemeClr val="bg1"/>
                </a:solidFill>
              </a:rPr>
              <a:t>           let </a:t>
            </a:r>
          </a:p>
        </p:txBody>
      </p:sp>
      <p:sp>
        <p:nvSpPr>
          <p:cNvPr id="30" name="TextBox 29">
            <a:extLst>
              <a:ext uri="{FF2B5EF4-FFF2-40B4-BE49-F238E27FC236}">
                <a16:creationId xmlns:a16="http://schemas.microsoft.com/office/drawing/2014/main" id="{985A7039-6C95-450C-8C44-E1DC14F25DF3}"/>
              </a:ext>
            </a:extLst>
          </p:cNvPr>
          <p:cNvSpPr txBox="1"/>
          <p:nvPr/>
        </p:nvSpPr>
        <p:spPr>
          <a:xfrm>
            <a:off x="5654617" y="3631328"/>
            <a:ext cx="2053215" cy="400110"/>
          </a:xfrm>
          <a:prstGeom prst="rect">
            <a:avLst/>
          </a:prstGeom>
          <a:noFill/>
        </p:spPr>
        <p:txBody>
          <a:bodyPr wrap="square" rtlCol="0">
            <a:spAutoFit/>
          </a:bodyPr>
          <a:lstStyle/>
          <a:p>
            <a:r>
              <a:rPr lang="en-US" sz="2000" b="1" dirty="0">
                <a:solidFill>
                  <a:schemeClr val="bg1"/>
                </a:solidFill>
              </a:rPr>
              <a:t>           const</a:t>
            </a:r>
          </a:p>
        </p:txBody>
      </p:sp>
      <p:sp>
        <p:nvSpPr>
          <p:cNvPr id="31" name="TextBox 30">
            <a:extLst>
              <a:ext uri="{FF2B5EF4-FFF2-40B4-BE49-F238E27FC236}">
                <a16:creationId xmlns:a16="http://schemas.microsoft.com/office/drawing/2014/main" id="{E18C8193-0727-40CB-898E-E589937D066D}"/>
              </a:ext>
            </a:extLst>
          </p:cNvPr>
          <p:cNvSpPr txBox="1"/>
          <p:nvPr/>
        </p:nvSpPr>
        <p:spPr>
          <a:xfrm>
            <a:off x="812520" y="4528549"/>
            <a:ext cx="1762541" cy="1384995"/>
          </a:xfrm>
          <a:prstGeom prst="rect">
            <a:avLst/>
          </a:prstGeom>
          <a:noFill/>
        </p:spPr>
        <p:txBody>
          <a:bodyPr wrap="square" rtlCol="0">
            <a:spAutoFit/>
          </a:bodyPr>
          <a:lstStyle/>
          <a:p>
            <a:pPr algn="just"/>
            <a:r>
              <a:rPr lang="en-US" sz="1400" i="0" dirty="0">
                <a:solidFill>
                  <a:srgbClr val="202124"/>
                </a:solidFill>
                <a:effectLst/>
                <a:latin typeface="Calibri (Body)"/>
              </a:rPr>
              <a:t>Variable stores data value that can be changed later on.</a:t>
            </a:r>
          </a:p>
          <a:p>
            <a:pPr algn="just"/>
            <a:r>
              <a:rPr lang="en-US" sz="1400" dirty="0">
                <a:solidFill>
                  <a:schemeClr val="bg2">
                    <a:lumMod val="75000"/>
                  </a:schemeClr>
                </a:solidFill>
                <a:latin typeface="Calibri (Body)"/>
              </a:rPr>
              <a:t>var</a:t>
            </a:r>
            <a:r>
              <a:rPr lang="en-US" sz="1400" dirty="0">
                <a:solidFill>
                  <a:srgbClr val="202124"/>
                </a:solidFill>
                <a:latin typeface="Calibri (Body)"/>
              </a:rPr>
              <a:t> x = 5;</a:t>
            </a:r>
          </a:p>
          <a:p>
            <a:pPr algn="just"/>
            <a:r>
              <a:rPr lang="en-US" sz="1400" dirty="0">
                <a:solidFill>
                  <a:schemeClr val="bg2">
                    <a:lumMod val="75000"/>
                  </a:schemeClr>
                </a:solidFill>
                <a:latin typeface="Calibri (Body)"/>
              </a:rPr>
              <a:t>var</a:t>
            </a:r>
            <a:r>
              <a:rPr lang="en-US" sz="1400" dirty="0">
                <a:solidFill>
                  <a:srgbClr val="202124"/>
                </a:solidFill>
                <a:latin typeface="Calibri (Body)"/>
              </a:rPr>
              <a:t> y = 10;</a:t>
            </a:r>
          </a:p>
          <a:p>
            <a:pPr algn="just"/>
            <a:r>
              <a:rPr lang="en-US" sz="1400" dirty="0">
                <a:solidFill>
                  <a:schemeClr val="bg2">
                    <a:lumMod val="75000"/>
                  </a:schemeClr>
                </a:solidFill>
                <a:latin typeface="Calibri (Body)"/>
              </a:rPr>
              <a:t>var</a:t>
            </a:r>
            <a:r>
              <a:rPr lang="en-US" sz="1400" dirty="0">
                <a:solidFill>
                  <a:srgbClr val="202124"/>
                </a:solidFill>
                <a:latin typeface="Calibri (Body)"/>
              </a:rPr>
              <a:t> z = x + y;</a:t>
            </a:r>
            <a:endParaRPr lang="en-US" sz="1400" i="0" dirty="0">
              <a:solidFill>
                <a:srgbClr val="202124"/>
              </a:solidFill>
              <a:effectLst/>
              <a:latin typeface="Calibri (Body)"/>
            </a:endParaRPr>
          </a:p>
        </p:txBody>
      </p:sp>
      <p:sp>
        <p:nvSpPr>
          <p:cNvPr id="32" name="TextBox 31">
            <a:extLst>
              <a:ext uri="{FF2B5EF4-FFF2-40B4-BE49-F238E27FC236}">
                <a16:creationId xmlns:a16="http://schemas.microsoft.com/office/drawing/2014/main" id="{420EA428-8A9B-4AA8-B2AE-3DEF64EF48CF}"/>
              </a:ext>
            </a:extLst>
          </p:cNvPr>
          <p:cNvSpPr txBox="1"/>
          <p:nvPr/>
        </p:nvSpPr>
        <p:spPr>
          <a:xfrm>
            <a:off x="3298470" y="4574500"/>
            <a:ext cx="1927635" cy="1384995"/>
          </a:xfrm>
          <a:prstGeom prst="rect">
            <a:avLst/>
          </a:prstGeom>
          <a:noFill/>
        </p:spPr>
        <p:txBody>
          <a:bodyPr wrap="square" rtlCol="0">
            <a:spAutoFit/>
          </a:bodyPr>
          <a:lstStyle/>
          <a:p>
            <a:pPr algn="just"/>
            <a:r>
              <a:rPr lang="en-US" sz="1400" i="0" dirty="0">
                <a:solidFill>
                  <a:srgbClr val="202124"/>
                </a:solidFill>
                <a:effectLst/>
                <a:latin typeface="Calibri (Body)"/>
              </a:rPr>
              <a:t>let is a keyword that is used to declare a block scoped variable.</a:t>
            </a:r>
          </a:p>
          <a:p>
            <a:pPr algn="just"/>
            <a:r>
              <a:rPr lang="en-US" sz="1400" dirty="0">
                <a:solidFill>
                  <a:schemeClr val="tx2">
                    <a:lumMod val="60000"/>
                    <a:lumOff val="40000"/>
                  </a:schemeClr>
                </a:solidFill>
                <a:latin typeface="Calibri (Body)"/>
              </a:rPr>
              <a:t>let</a:t>
            </a:r>
            <a:r>
              <a:rPr lang="en-US" sz="1400" dirty="0">
                <a:solidFill>
                  <a:srgbClr val="202124"/>
                </a:solidFill>
                <a:latin typeface="Calibri (Body)"/>
              </a:rPr>
              <a:t> hello = </a:t>
            </a:r>
            <a:r>
              <a:rPr lang="en-US" sz="1400" dirty="0">
                <a:solidFill>
                  <a:schemeClr val="accent3">
                    <a:lumMod val="50000"/>
                  </a:schemeClr>
                </a:solidFill>
                <a:latin typeface="Calibri (Body)"/>
              </a:rPr>
              <a:t>‘Hello world’</a:t>
            </a:r>
            <a:r>
              <a:rPr lang="en-US" sz="1400" dirty="0">
                <a:solidFill>
                  <a:srgbClr val="202124"/>
                </a:solidFill>
                <a:latin typeface="Calibri (Body)"/>
              </a:rPr>
              <a:t>;</a:t>
            </a:r>
          </a:p>
          <a:p>
            <a:pPr algn="just"/>
            <a:r>
              <a:rPr lang="en-US" sz="1400" dirty="0">
                <a:solidFill>
                  <a:srgbClr val="202124"/>
                </a:solidFill>
                <a:latin typeface="Calibri (Body)"/>
              </a:rPr>
              <a:t>let message;</a:t>
            </a:r>
          </a:p>
          <a:p>
            <a:pPr algn="just"/>
            <a:r>
              <a:rPr lang="en-US" sz="1400" dirty="0">
                <a:solidFill>
                  <a:srgbClr val="202124"/>
                </a:solidFill>
                <a:latin typeface="Calibri (Body)"/>
              </a:rPr>
              <a:t>Message =  hello;</a:t>
            </a:r>
            <a:endParaRPr lang="en-US" sz="1400" i="0" dirty="0">
              <a:solidFill>
                <a:srgbClr val="202124"/>
              </a:solidFill>
              <a:effectLst/>
              <a:latin typeface="Calibri (Body)"/>
            </a:endParaRPr>
          </a:p>
        </p:txBody>
      </p:sp>
      <p:sp>
        <p:nvSpPr>
          <p:cNvPr id="3" name="TextBox 2">
            <a:extLst>
              <a:ext uri="{FF2B5EF4-FFF2-40B4-BE49-F238E27FC236}">
                <a16:creationId xmlns:a16="http://schemas.microsoft.com/office/drawing/2014/main" id="{EA8266C1-D80B-4B73-8692-D9D573BC6460}"/>
              </a:ext>
            </a:extLst>
          </p:cNvPr>
          <p:cNvSpPr txBox="1"/>
          <p:nvPr/>
        </p:nvSpPr>
        <p:spPr>
          <a:xfrm>
            <a:off x="5847213" y="4607577"/>
            <a:ext cx="1876977" cy="1231106"/>
          </a:xfrm>
          <a:prstGeom prst="rect">
            <a:avLst/>
          </a:prstGeom>
          <a:noFill/>
        </p:spPr>
        <p:txBody>
          <a:bodyPr wrap="square" rtlCol="0">
            <a:spAutoFit/>
          </a:bodyPr>
          <a:lstStyle/>
          <a:p>
            <a:r>
              <a:rPr kumimoji="0" lang="en-US" altLang="en-US" sz="1400" b="0" i="0" u="none" strike="noStrike" cap="none" normalizeH="0" baseline="0" dirty="0">
                <a:ln>
                  <a:noFill/>
                </a:ln>
                <a:solidFill>
                  <a:srgbClr val="333333"/>
                </a:solidFill>
                <a:effectLst/>
                <a:latin typeface="Calibri (Body)"/>
              </a:rPr>
              <a:t>To declare a constant (unchanging) variable, use const</a:t>
            </a:r>
            <a:r>
              <a:rPr lang="en-US" altLang="en-US" sz="1400" dirty="0">
                <a:latin typeface="Calibri (Body)"/>
              </a:rPr>
              <a:t>.</a:t>
            </a:r>
            <a:endParaRPr kumimoji="0" lang="en-US" altLang="en-US" sz="1400" b="0" i="0" u="none" strike="noStrike" cap="none" normalizeH="0" baseline="0" dirty="0">
              <a:ln>
                <a:noFill/>
              </a:ln>
              <a:solidFill>
                <a:schemeClr val="tx1"/>
              </a:solidFill>
              <a:effectLst/>
              <a:latin typeface="Calibri (Body)"/>
            </a:endParaRPr>
          </a:p>
          <a:p>
            <a:r>
              <a:rPr lang="en-US" sz="1400" b="0" i="0" dirty="0">
                <a:solidFill>
                  <a:srgbClr val="0077AA"/>
                </a:solidFill>
                <a:effectLst/>
                <a:latin typeface="Calibri (Body)"/>
              </a:rPr>
              <a:t>const</a:t>
            </a:r>
            <a:r>
              <a:rPr lang="en-US" sz="1400" b="0" i="0" dirty="0">
                <a:solidFill>
                  <a:srgbClr val="333333"/>
                </a:solidFill>
                <a:effectLst/>
                <a:latin typeface="Calibri (Body)"/>
              </a:rPr>
              <a:t> color </a:t>
            </a:r>
            <a:r>
              <a:rPr lang="en-US" sz="1400" b="0" i="0" dirty="0">
                <a:solidFill>
                  <a:srgbClr val="A67F59"/>
                </a:solidFill>
                <a:effectLst/>
                <a:latin typeface="Calibri (Body)"/>
              </a:rPr>
              <a:t>=</a:t>
            </a:r>
            <a:r>
              <a:rPr lang="en-US" sz="1400" b="0" i="0" dirty="0">
                <a:solidFill>
                  <a:srgbClr val="333333"/>
                </a:solidFill>
                <a:effectLst/>
                <a:latin typeface="Calibri (Body)"/>
              </a:rPr>
              <a:t> </a:t>
            </a:r>
            <a:r>
              <a:rPr lang="en-US" sz="1400" b="0" i="0" dirty="0">
                <a:solidFill>
                  <a:srgbClr val="669900"/>
                </a:solidFill>
                <a:effectLst/>
                <a:latin typeface="Calibri (Body)"/>
              </a:rPr>
              <a:t>"#F00"</a:t>
            </a:r>
            <a:r>
              <a:rPr lang="en-US" sz="1400" b="0" i="0" dirty="0">
                <a:solidFill>
                  <a:srgbClr val="999999"/>
                </a:solidFill>
                <a:effectLst/>
                <a:latin typeface="Calibri (Body)"/>
              </a:rPr>
              <a:t>;</a:t>
            </a:r>
            <a:endParaRPr kumimoji="0" lang="en-US" altLang="en-US" sz="1400" b="0" i="0" u="none" strike="noStrike" cap="none" normalizeH="0" baseline="0" dirty="0">
              <a:ln>
                <a:noFill/>
              </a:ln>
              <a:solidFill>
                <a:schemeClr val="tx1"/>
              </a:solidFill>
              <a:effectLst/>
              <a:latin typeface="Calibri (Body)"/>
            </a:endParaRPr>
          </a:p>
          <a:p>
            <a:endParaRPr lang="en-US" dirty="0"/>
          </a:p>
        </p:txBody>
      </p:sp>
      <p:pic>
        <p:nvPicPr>
          <p:cNvPr id="34" name="Picture 33">
            <a:extLst>
              <a:ext uri="{FF2B5EF4-FFF2-40B4-BE49-F238E27FC236}">
                <a16:creationId xmlns:a16="http://schemas.microsoft.com/office/drawing/2014/main" id="{04B70861-580C-457C-AE55-34DC5DF0FCD2}"/>
              </a:ext>
            </a:extLst>
          </p:cNvPr>
          <p:cNvPicPr>
            <a:picLocks noChangeAspect="1"/>
          </p:cNvPicPr>
          <p:nvPr/>
        </p:nvPicPr>
        <p:blipFill>
          <a:blip r:embed="rId3"/>
          <a:stretch>
            <a:fillRect/>
          </a:stretch>
        </p:blipFill>
        <p:spPr>
          <a:xfrm>
            <a:off x="6531458" y="1503519"/>
            <a:ext cx="2956816" cy="1417443"/>
          </a:xfrm>
          <a:prstGeom prst="rect">
            <a:avLst/>
          </a:prstGeom>
        </p:spPr>
      </p:pic>
      <p:sp>
        <p:nvSpPr>
          <p:cNvPr id="33" name="Footer Placeholder 45">
            <a:extLst>
              <a:ext uri="{FF2B5EF4-FFF2-40B4-BE49-F238E27FC236}">
                <a16:creationId xmlns:a16="http://schemas.microsoft.com/office/drawing/2014/main" id="{AC5D2EBC-0250-4421-80A7-F5927BD3838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Datatypes in JS </a:t>
            </a:r>
          </a:p>
        </p:txBody>
      </p: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4" y="784212"/>
            <a:ext cx="10496722" cy="923330"/>
          </a:xfrm>
          <a:prstGeom prst="rect">
            <a:avLst/>
          </a:prstGeom>
          <a:noFill/>
        </p:spPr>
        <p:txBody>
          <a:bodyPr wrap="square">
            <a:spAutoFit/>
          </a:bodyPr>
          <a:lstStyle/>
          <a:p>
            <a:pPr algn="just"/>
            <a:r>
              <a:rPr lang="en-US" i="0" dirty="0">
                <a:solidFill>
                  <a:srgbClr val="202124"/>
                </a:solidFill>
                <a:effectLst/>
                <a:latin typeface="Calibri (Body)"/>
              </a:rPr>
              <a:t>Data types describe the different types or kinds of data that we're </a:t>
            </a:r>
            <a:r>
              <a:rPr lang="en-US" i="0" dirty="0" err="1">
                <a:solidFill>
                  <a:srgbClr val="202124"/>
                </a:solidFill>
                <a:effectLst/>
                <a:latin typeface="Calibri (Body)"/>
              </a:rPr>
              <a:t>gonna</a:t>
            </a:r>
            <a:r>
              <a:rPr lang="en-US" i="0" dirty="0">
                <a:solidFill>
                  <a:srgbClr val="202124"/>
                </a:solidFill>
                <a:effectLst/>
                <a:latin typeface="Calibri (Body)"/>
              </a:rPr>
              <a:t> be working with and storing in variables. In Javascript, there are five basic, or primitive, types of data. The five most basic types of data are strings, numbers, Booleans, undefined, and null. We refer to these as primitive data types.</a:t>
            </a:r>
            <a:endParaRPr lang="en-US" sz="1800" dirty="0">
              <a:latin typeface="Calibri (Body)"/>
            </a:endParaRPr>
          </a:p>
        </p:txBody>
      </p:sp>
      <p:sp>
        <p:nvSpPr>
          <p:cNvPr id="119" name="Line 13">
            <a:extLst>
              <a:ext uri="{FF2B5EF4-FFF2-40B4-BE49-F238E27FC236}">
                <a16:creationId xmlns:a16="http://schemas.microsoft.com/office/drawing/2014/main" id="{F0A373FD-9F1B-4F70-B163-07C4891043C9}"/>
              </a:ext>
            </a:extLst>
          </p:cNvPr>
          <p:cNvSpPr>
            <a:spLocks noChangeShapeType="1"/>
          </p:cNvSpPr>
          <p:nvPr/>
        </p:nvSpPr>
        <p:spPr bwMode="auto">
          <a:xfrm>
            <a:off x="5689570" y="1716721"/>
            <a:ext cx="0" cy="235567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5" name="Rectangle 134">
            <a:extLst>
              <a:ext uri="{FF2B5EF4-FFF2-40B4-BE49-F238E27FC236}">
                <a16:creationId xmlns:a16="http://schemas.microsoft.com/office/drawing/2014/main" id="{94F9CA5B-A316-4334-AEC6-A09DFE76C66D}"/>
              </a:ext>
            </a:extLst>
          </p:cNvPr>
          <p:cNvSpPr/>
          <p:nvPr/>
        </p:nvSpPr>
        <p:spPr>
          <a:xfrm>
            <a:off x="1057192" y="1730779"/>
            <a:ext cx="9286613" cy="491877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Freeform 5">
            <a:extLst>
              <a:ext uri="{FF2B5EF4-FFF2-40B4-BE49-F238E27FC236}">
                <a16:creationId xmlns:a16="http://schemas.microsoft.com/office/drawing/2014/main" id="{6FEBE694-BA5F-4086-860E-C5F9CDBAF7C7}"/>
              </a:ext>
            </a:extLst>
          </p:cNvPr>
          <p:cNvSpPr>
            <a:spLocks/>
          </p:cNvSpPr>
          <p:nvPr/>
        </p:nvSpPr>
        <p:spPr bwMode="auto">
          <a:xfrm>
            <a:off x="4490390" y="2045700"/>
            <a:ext cx="4171688" cy="2140324"/>
          </a:xfrm>
          <a:custGeom>
            <a:avLst/>
            <a:gdLst>
              <a:gd name="T0" fmla="*/ 0 w 3837"/>
              <a:gd name="T1" fmla="*/ 2065 h 2065"/>
              <a:gd name="T2" fmla="*/ 1420 w 3837"/>
              <a:gd name="T3" fmla="*/ 1346 h 2065"/>
              <a:gd name="T4" fmla="*/ 3837 w 3837"/>
              <a:gd name="T5" fmla="*/ 1346 h 2065"/>
              <a:gd name="T6" fmla="*/ 3837 w 3837"/>
              <a:gd name="T7" fmla="*/ 0 h 2065"/>
              <a:gd name="T8" fmla="*/ 0 w 3837"/>
              <a:gd name="T9" fmla="*/ 0 h 2065"/>
              <a:gd name="T10" fmla="*/ 0 w 3837"/>
              <a:gd name="T11" fmla="*/ 2065 h 2065"/>
              <a:gd name="T12" fmla="*/ 0 w 3837"/>
              <a:gd name="T13" fmla="*/ 2065 h 2065"/>
            </a:gdLst>
            <a:ahLst/>
            <a:cxnLst>
              <a:cxn ang="0">
                <a:pos x="T0" y="T1"/>
              </a:cxn>
              <a:cxn ang="0">
                <a:pos x="T2" y="T3"/>
              </a:cxn>
              <a:cxn ang="0">
                <a:pos x="T4" y="T5"/>
              </a:cxn>
              <a:cxn ang="0">
                <a:pos x="T6" y="T7"/>
              </a:cxn>
              <a:cxn ang="0">
                <a:pos x="T8" y="T9"/>
              </a:cxn>
              <a:cxn ang="0">
                <a:pos x="T10" y="T11"/>
              </a:cxn>
              <a:cxn ang="0">
                <a:pos x="T12" y="T13"/>
              </a:cxn>
            </a:cxnLst>
            <a:rect l="0" t="0" r="r" b="b"/>
            <a:pathLst>
              <a:path w="3837" h="2065">
                <a:moveTo>
                  <a:pt x="0" y="2065"/>
                </a:moveTo>
                <a:lnTo>
                  <a:pt x="1420" y="1346"/>
                </a:lnTo>
                <a:lnTo>
                  <a:pt x="3837" y="1346"/>
                </a:lnTo>
                <a:lnTo>
                  <a:pt x="3837" y="0"/>
                </a:lnTo>
                <a:lnTo>
                  <a:pt x="0" y="0"/>
                </a:lnTo>
                <a:lnTo>
                  <a:pt x="0" y="2065"/>
                </a:lnTo>
                <a:lnTo>
                  <a:pt x="0" y="2065"/>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3" name="Freeform 6">
            <a:extLst>
              <a:ext uri="{FF2B5EF4-FFF2-40B4-BE49-F238E27FC236}">
                <a16:creationId xmlns:a16="http://schemas.microsoft.com/office/drawing/2014/main" id="{C76CA5EB-CA8F-4C05-9974-2FD64730E5AE}"/>
              </a:ext>
            </a:extLst>
          </p:cNvPr>
          <p:cNvSpPr>
            <a:spLocks/>
          </p:cNvSpPr>
          <p:nvPr/>
        </p:nvSpPr>
        <p:spPr bwMode="auto">
          <a:xfrm>
            <a:off x="4497010" y="3419090"/>
            <a:ext cx="4171688" cy="1492526"/>
          </a:xfrm>
          <a:custGeom>
            <a:avLst/>
            <a:gdLst>
              <a:gd name="T0" fmla="*/ 0 w 3837"/>
              <a:gd name="T1" fmla="*/ 719 h 1440"/>
              <a:gd name="T2" fmla="*/ 2 w 3837"/>
              <a:gd name="T3" fmla="*/ 721 h 1440"/>
              <a:gd name="T4" fmla="*/ 1420 w 3837"/>
              <a:gd name="T5" fmla="*/ 1440 h 1440"/>
              <a:gd name="T6" fmla="*/ 3837 w 3837"/>
              <a:gd name="T7" fmla="*/ 1440 h 1440"/>
              <a:gd name="T8" fmla="*/ 3837 w 3837"/>
              <a:gd name="T9" fmla="*/ 0 h 1440"/>
              <a:gd name="T10" fmla="*/ 1420 w 3837"/>
              <a:gd name="T11" fmla="*/ 0 h 1440"/>
              <a:gd name="T12" fmla="*/ 0 w 3837"/>
              <a:gd name="T13" fmla="*/ 719 h 1440"/>
            </a:gdLst>
            <a:ahLst/>
            <a:cxnLst>
              <a:cxn ang="0">
                <a:pos x="T0" y="T1"/>
              </a:cxn>
              <a:cxn ang="0">
                <a:pos x="T2" y="T3"/>
              </a:cxn>
              <a:cxn ang="0">
                <a:pos x="T4" y="T5"/>
              </a:cxn>
              <a:cxn ang="0">
                <a:pos x="T6" y="T7"/>
              </a:cxn>
              <a:cxn ang="0">
                <a:pos x="T8" y="T9"/>
              </a:cxn>
              <a:cxn ang="0">
                <a:pos x="T10" y="T11"/>
              </a:cxn>
              <a:cxn ang="0">
                <a:pos x="T12" y="T13"/>
              </a:cxn>
            </a:cxnLst>
            <a:rect l="0" t="0" r="r" b="b"/>
            <a:pathLst>
              <a:path w="3837" h="1440">
                <a:moveTo>
                  <a:pt x="0" y="719"/>
                </a:moveTo>
                <a:lnTo>
                  <a:pt x="2" y="721"/>
                </a:lnTo>
                <a:lnTo>
                  <a:pt x="1420" y="1440"/>
                </a:lnTo>
                <a:lnTo>
                  <a:pt x="3837" y="1440"/>
                </a:lnTo>
                <a:lnTo>
                  <a:pt x="3837" y="0"/>
                </a:lnTo>
                <a:lnTo>
                  <a:pt x="1420" y="0"/>
                </a:lnTo>
                <a:lnTo>
                  <a:pt x="0" y="719"/>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4" name="Freeform 7">
            <a:extLst>
              <a:ext uri="{FF2B5EF4-FFF2-40B4-BE49-F238E27FC236}">
                <a16:creationId xmlns:a16="http://schemas.microsoft.com/office/drawing/2014/main" id="{1822CC5E-3676-4B6A-A0EE-AA25016002EF}"/>
              </a:ext>
            </a:extLst>
          </p:cNvPr>
          <p:cNvSpPr>
            <a:spLocks/>
          </p:cNvSpPr>
          <p:nvPr/>
        </p:nvSpPr>
        <p:spPr bwMode="auto">
          <a:xfrm>
            <a:off x="341534" y="2045700"/>
            <a:ext cx="4148856" cy="2140324"/>
          </a:xfrm>
          <a:custGeom>
            <a:avLst/>
            <a:gdLst>
              <a:gd name="T0" fmla="*/ 3816 w 3816"/>
              <a:gd name="T1" fmla="*/ 2065 h 2065"/>
              <a:gd name="T2" fmla="*/ 3816 w 3816"/>
              <a:gd name="T3" fmla="*/ 0 h 2065"/>
              <a:gd name="T4" fmla="*/ 0 w 3816"/>
              <a:gd name="T5" fmla="*/ 0 h 2065"/>
              <a:gd name="T6" fmla="*/ 0 w 3816"/>
              <a:gd name="T7" fmla="*/ 1346 h 2065"/>
              <a:gd name="T8" fmla="*/ 2401 w 3816"/>
              <a:gd name="T9" fmla="*/ 1346 h 2065"/>
              <a:gd name="T10" fmla="*/ 3816 w 3816"/>
              <a:gd name="T11" fmla="*/ 2065 h 2065"/>
            </a:gdLst>
            <a:ahLst/>
            <a:cxnLst>
              <a:cxn ang="0">
                <a:pos x="T0" y="T1"/>
              </a:cxn>
              <a:cxn ang="0">
                <a:pos x="T2" y="T3"/>
              </a:cxn>
              <a:cxn ang="0">
                <a:pos x="T4" y="T5"/>
              </a:cxn>
              <a:cxn ang="0">
                <a:pos x="T6" y="T7"/>
              </a:cxn>
              <a:cxn ang="0">
                <a:pos x="T8" y="T9"/>
              </a:cxn>
              <a:cxn ang="0">
                <a:pos x="T10" y="T11"/>
              </a:cxn>
            </a:cxnLst>
            <a:rect l="0" t="0" r="r" b="b"/>
            <a:pathLst>
              <a:path w="3816" h="2065">
                <a:moveTo>
                  <a:pt x="3816" y="2065"/>
                </a:moveTo>
                <a:lnTo>
                  <a:pt x="3816" y="0"/>
                </a:lnTo>
                <a:lnTo>
                  <a:pt x="0" y="0"/>
                </a:lnTo>
                <a:lnTo>
                  <a:pt x="0" y="1346"/>
                </a:lnTo>
                <a:lnTo>
                  <a:pt x="2401" y="1346"/>
                </a:lnTo>
                <a:lnTo>
                  <a:pt x="3816" y="2065"/>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5" name="Freeform 8">
            <a:extLst>
              <a:ext uri="{FF2B5EF4-FFF2-40B4-BE49-F238E27FC236}">
                <a16:creationId xmlns:a16="http://schemas.microsoft.com/office/drawing/2014/main" id="{2E482A24-FD0D-4D67-BE76-37C2E27C3558}"/>
              </a:ext>
            </a:extLst>
          </p:cNvPr>
          <p:cNvSpPr>
            <a:spLocks/>
          </p:cNvSpPr>
          <p:nvPr/>
        </p:nvSpPr>
        <p:spPr bwMode="auto">
          <a:xfrm>
            <a:off x="4490390" y="4188097"/>
            <a:ext cx="4171688" cy="2333108"/>
          </a:xfrm>
          <a:custGeom>
            <a:avLst/>
            <a:gdLst>
              <a:gd name="T0" fmla="*/ 3837 w 3837"/>
              <a:gd name="T1" fmla="*/ 719 h 2251"/>
              <a:gd name="T2" fmla="*/ 1420 w 3837"/>
              <a:gd name="T3" fmla="*/ 719 h 2251"/>
              <a:gd name="T4" fmla="*/ 2 w 3837"/>
              <a:gd name="T5" fmla="*/ 0 h 2251"/>
              <a:gd name="T6" fmla="*/ 0 w 3837"/>
              <a:gd name="T7" fmla="*/ 0 h 2251"/>
              <a:gd name="T8" fmla="*/ 1249 w 3837"/>
              <a:gd name="T9" fmla="*/ 1486 h 2251"/>
              <a:gd name="T10" fmla="*/ 1249 w 3837"/>
              <a:gd name="T11" fmla="*/ 2251 h 2251"/>
              <a:gd name="T12" fmla="*/ 3837 w 3837"/>
              <a:gd name="T13" fmla="*/ 2251 h 2251"/>
              <a:gd name="T14" fmla="*/ 3837 w 3837"/>
              <a:gd name="T15" fmla="*/ 719 h 2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7" h="2251">
                <a:moveTo>
                  <a:pt x="3837" y="719"/>
                </a:moveTo>
                <a:lnTo>
                  <a:pt x="1420" y="719"/>
                </a:lnTo>
                <a:lnTo>
                  <a:pt x="2" y="0"/>
                </a:lnTo>
                <a:lnTo>
                  <a:pt x="0" y="0"/>
                </a:lnTo>
                <a:lnTo>
                  <a:pt x="1249" y="1486"/>
                </a:lnTo>
                <a:lnTo>
                  <a:pt x="1249" y="2251"/>
                </a:lnTo>
                <a:lnTo>
                  <a:pt x="3837" y="2251"/>
                </a:lnTo>
                <a:lnTo>
                  <a:pt x="3837" y="719"/>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9">
            <a:extLst>
              <a:ext uri="{FF2B5EF4-FFF2-40B4-BE49-F238E27FC236}">
                <a16:creationId xmlns:a16="http://schemas.microsoft.com/office/drawing/2014/main" id="{D46BD360-C046-4E9D-8E21-C8ACE3036A91}"/>
              </a:ext>
            </a:extLst>
          </p:cNvPr>
          <p:cNvSpPr>
            <a:spLocks/>
          </p:cNvSpPr>
          <p:nvPr/>
        </p:nvSpPr>
        <p:spPr bwMode="auto">
          <a:xfrm>
            <a:off x="3136793" y="4188097"/>
            <a:ext cx="2711543" cy="2333108"/>
          </a:xfrm>
          <a:custGeom>
            <a:avLst/>
            <a:gdLst>
              <a:gd name="T0" fmla="*/ 1245 w 2494"/>
              <a:gd name="T1" fmla="*/ 0 h 2251"/>
              <a:gd name="T2" fmla="*/ 1243 w 2494"/>
              <a:gd name="T3" fmla="*/ 3 h 2251"/>
              <a:gd name="T4" fmla="*/ 0 w 2494"/>
              <a:gd name="T5" fmla="*/ 1486 h 2251"/>
              <a:gd name="T6" fmla="*/ 0 w 2494"/>
              <a:gd name="T7" fmla="*/ 2251 h 2251"/>
              <a:gd name="T8" fmla="*/ 2494 w 2494"/>
              <a:gd name="T9" fmla="*/ 2251 h 2251"/>
              <a:gd name="T10" fmla="*/ 2494 w 2494"/>
              <a:gd name="T11" fmla="*/ 1486 h 2251"/>
              <a:gd name="T12" fmla="*/ 1245 w 2494"/>
              <a:gd name="T13" fmla="*/ 0 h 2251"/>
            </a:gdLst>
            <a:ahLst/>
            <a:cxnLst>
              <a:cxn ang="0">
                <a:pos x="T0" y="T1"/>
              </a:cxn>
              <a:cxn ang="0">
                <a:pos x="T2" y="T3"/>
              </a:cxn>
              <a:cxn ang="0">
                <a:pos x="T4" y="T5"/>
              </a:cxn>
              <a:cxn ang="0">
                <a:pos x="T6" y="T7"/>
              </a:cxn>
              <a:cxn ang="0">
                <a:pos x="T8" y="T9"/>
              </a:cxn>
              <a:cxn ang="0">
                <a:pos x="T10" y="T11"/>
              </a:cxn>
              <a:cxn ang="0">
                <a:pos x="T12" y="T13"/>
              </a:cxn>
            </a:cxnLst>
            <a:rect l="0" t="0" r="r" b="b"/>
            <a:pathLst>
              <a:path w="2494" h="2251">
                <a:moveTo>
                  <a:pt x="1245" y="0"/>
                </a:moveTo>
                <a:lnTo>
                  <a:pt x="1243" y="3"/>
                </a:lnTo>
                <a:lnTo>
                  <a:pt x="0" y="1486"/>
                </a:lnTo>
                <a:lnTo>
                  <a:pt x="0" y="2251"/>
                </a:lnTo>
                <a:lnTo>
                  <a:pt x="2494" y="2251"/>
                </a:lnTo>
                <a:lnTo>
                  <a:pt x="2494" y="1486"/>
                </a:lnTo>
                <a:lnTo>
                  <a:pt x="1245" y="0"/>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0">
            <a:extLst>
              <a:ext uri="{FF2B5EF4-FFF2-40B4-BE49-F238E27FC236}">
                <a16:creationId xmlns:a16="http://schemas.microsoft.com/office/drawing/2014/main" id="{5181915B-D302-4D9F-B935-BC37F39F5F30}"/>
              </a:ext>
            </a:extLst>
          </p:cNvPr>
          <p:cNvSpPr>
            <a:spLocks/>
          </p:cNvSpPr>
          <p:nvPr/>
        </p:nvSpPr>
        <p:spPr bwMode="auto">
          <a:xfrm>
            <a:off x="341534" y="3440797"/>
            <a:ext cx="4148856" cy="1492526"/>
          </a:xfrm>
          <a:custGeom>
            <a:avLst/>
            <a:gdLst>
              <a:gd name="T0" fmla="*/ 3814 w 3816"/>
              <a:gd name="T1" fmla="*/ 724 h 1440"/>
              <a:gd name="T2" fmla="*/ 3816 w 3816"/>
              <a:gd name="T3" fmla="*/ 721 h 1440"/>
              <a:gd name="T4" fmla="*/ 3816 w 3816"/>
              <a:gd name="T5" fmla="*/ 719 h 1440"/>
              <a:gd name="T6" fmla="*/ 2401 w 3816"/>
              <a:gd name="T7" fmla="*/ 0 h 1440"/>
              <a:gd name="T8" fmla="*/ 0 w 3816"/>
              <a:gd name="T9" fmla="*/ 0 h 1440"/>
              <a:gd name="T10" fmla="*/ 0 w 3816"/>
              <a:gd name="T11" fmla="*/ 1440 h 1440"/>
              <a:gd name="T12" fmla="*/ 2401 w 3816"/>
              <a:gd name="T13" fmla="*/ 1440 h 1440"/>
              <a:gd name="T14" fmla="*/ 3814 w 3816"/>
              <a:gd name="T15" fmla="*/ 724 h 1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6" h="1440">
                <a:moveTo>
                  <a:pt x="3814" y="724"/>
                </a:moveTo>
                <a:lnTo>
                  <a:pt x="3816" y="721"/>
                </a:lnTo>
                <a:lnTo>
                  <a:pt x="3816" y="719"/>
                </a:lnTo>
                <a:lnTo>
                  <a:pt x="2401" y="0"/>
                </a:lnTo>
                <a:lnTo>
                  <a:pt x="0" y="0"/>
                </a:lnTo>
                <a:lnTo>
                  <a:pt x="0" y="1440"/>
                </a:lnTo>
                <a:lnTo>
                  <a:pt x="2401" y="1440"/>
                </a:lnTo>
                <a:lnTo>
                  <a:pt x="3814" y="724"/>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1">
            <a:extLst>
              <a:ext uri="{FF2B5EF4-FFF2-40B4-BE49-F238E27FC236}">
                <a16:creationId xmlns:a16="http://schemas.microsoft.com/office/drawing/2014/main" id="{6F558A2E-B873-4929-B9C8-00CFCC30F505}"/>
              </a:ext>
            </a:extLst>
          </p:cNvPr>
          <p:cNvSpPr>
            <a:spLocks/>
          </p:cNvSpPr>
          <p:nvPr/>
        </p:nvSpPr>
        <p:spPr bwMode="auto">
          <a:xfrm>
            <a:off x="341534" y="4190825"/>
            <a:ext cx="4146682" cy="2329999"/>
          </a:xfrm>
          <a:custGeom>
            <a:avLst/>
            <a:gdLst>
              <a:gd name="T0" fmla="*/ 3814 w 3814"/>
              <a:gd name="T1" fmla="*/ 0 h 2248"/>
              <a:gd name="T2" fmla="*/ 2401 w 3814"/>
              <a:gd name="T3" fmla="*/ 716 h 2248"/>
              <a:gd name="T4" fmla="*/ 0 w 3814"/>
              <a:gd name="T5" fmla="*/ 716 h 2248"/>
              <a:gd name="T6" fmla="*/ 0 w 3814"/>
              <a:gd name="T7" fmla="*/ 2248 h 2248"/>
              <a:gd name="T8" fmla="*/ 2571 w 3814"/>
              <a:gd name="T9" fmla="*/ 2248 h 2248"/>
              <a:gd name="T10" fmla="*/ 2571 w 3814"/>
              <a:gd name="T11" fmla="*/ 1483 h 2248"/>
              <a:gd name="T12" fmla="*/ 3814 w 3814"/>
              <a:gd name="T13" fmla="*/ 0 h 2248"/>
            </a:gdLst>
            <a:ahLst/>
            <a:cxnLst>
              <a:cxn ang="0">
                <a:pos x="T0" y="T1"/>
              </a:cxn>
              <a:cxn ang="0">
                <a:pos x="T2" y="T3"/>
              </a:cxn>
              <a:cxn ang="0">
                <a:pos x="T4" y="T5"/>
              </a:cxn>
              <a:cxn ang="0">
                <a:pos x="T6" y="T7"/>
              </a:cxn>
              <a:cxn ang="0">
                <a:pos x="T8" y="T9"/>
              </a:cxn>
              <a:cxn ang="0">
                <a:pos x="T10" y="T11"/>
              </a:cxn>
              <a:cxn ang="0">
                <a:pos x="T12" y="T13"/>
              </a:cxn>
            </a:cxnLst>
            <a:rect l="0" t="0" r="r" b="b"/>
            <a:pathLst>
              <a:path w="3814" h="2248">
                <a:moveTo>
                  <a:pt x="3814" y="0"/>
                </a:moveTo>
                <a:lnTo>
                  <a:pt x="2401" y="716"/>
                </a:lnTo>
                <a:lnTo>
                  <a:pt x="0" y="716"/>
                </a:lnTo>
                <a:lnTo>
                  <a:pt x="0" y="2248"/>
                </a:lnTo>
                <a:lnTo>
                  <a:pt x="2571" y="2248"/>
                </a:lnTo>
                <a:lnTo>
                  <a:pt x="2571" y="1483"/>
                </a:lnTo>
                <a:lnTo>
                  <a:pt x="3814" y="0"/>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9" name="Line 13">
            <a:extLst>
              <a:ext uri="{FF2B5EF4-FFF2-40B4-BE49-F238E27FC236}">
                <a16:creationId xmlns:a16="http://schemas.microsoft.com/office/drawing/2014/main" id="{F32CD24C-7024-43BA-BB6C-A89F6812726D}"/>
              </a:ext>
            </a:extLst>
          </p:cNvPr>
          <p:cNvSpPr>
            <a:spLocks noChangeShapeType="1"/>
          </p:cNvSpPr>
          <p:nvPr/>
        </p:nvSpPr>
        <p:spPr bwMode="auto">
          <a:xfrm>
            <a:off x="4490390" y="2018145"/>
            <a:ext cx="0" cy="214944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1CD881E0-2954-4D55-BD4B-9B51BAC6939A}"/>
              </a:ext>
            </a:extLst>
          </p:cNvPr>
          <p:cNvSpPr>
            <a:spLocks/>
          </p:cNvSpPr>
          <p:nvPr/>
        </p:nvSpPr>
        <p:spPr bwMode="auto">
          <a:xfrm>
            <a:off x="341534" y="3417833"/>
            <a:ext cx="4151030" cy="749759"/>
          </a:xfrm>
          <a:custGeom>
            <a:avLst/>
            <a:gdLst>
              <a:gd name="T0" fmla="*/ 3818 w 3818"/>
              <a:gd name="T1" fmla="*/ 721 h 721"/>
              <a:gd name="T2" fmla="*/ 2401 w 3818"/>
              <a:gd name="T3" fmla="*/ 0 h 721"/>
              <a:gd name="T4" fmla="*/ 0 w 3818"/>
              <a:gd name="T5" fmla="*/ 0 h 721"/>
            </a:gdLst>
            <a:ahLst/>
            <a:cxnLst>
              <a:cxn ang="0">
                <a:pos x="T0" y="T1"/>
              </a:cxn>
              <a:cxn ang="0">
                <a:pos x="T2" y="T3"/>
              </a:cxn>
              <a:cxn ang="0">
                <a:pos x="T4" y="T5"/>
              </a:cxn>
            </a:cxnLst>
            <a:rect l="0" t="0" r="r" b="b"/>
            <a:pathLst>
              <a:path w="3818" h="721">
                <a:moveTo>
                  <a:pt x="3818" y="721"/>
                </a:moveTo>
                <a:lnTo>
                  <a:pt x="2401" y="0"/>
                </a:lnTo>
                <a:lnTo>
                  <a:pt x="0" y="0"/>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1" name="Freeform 15">
            <a:extLst>
              <a:ext uri="{FF2B5EF4-FFF2-40B4-BE49-F238E27FC236}">
                <a16:creationId xmlns:a16="http://schemas.microsoft.com/office/drawing/2014/main" id="{7DDF0952-4C5C-4C61-8867-C4E20FA50728}"/>
              </a:ext>
            </a:extLst>
          </p:cNvPr>
          <p:cNvSpPr>
            <a:spLocks/>
          </p:cNvSpPr>
          <p:nvPr/>
        </p:nvSpPr>
        <p:spPr bwMode="auto">
          <a:xfrm>
            <a:off x="341534" y="4167592"/>
            <a:ext cx="4151030" cy="74767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2" name="Freeform 16">
            <a:extLst>
              <a:ext uri="{FF2B5EF4-FFF2-40B4-BE49-F238E27FC236}">
                <a16:creationId xmlns:a16="http://schemas.microsoft.com/office/drawing/2014/main" id="{6FEFCFA0-4674-4529-B527-28F4D2EA7596}"/>
              </a:ext>
            </a:extLst>
          </p:cNvPr>
          <p:cNvSpPr>
            <a:spLocks/>
          </p:cNvSpPr>
          <p:nvPr/>
        </p:nvSpPr>
        <p:spPr bwMode="auto">
          <a:xfrm>
            <a:off x="3136793" y="4167592"/>
            <a:ext cx="1353597" cy="2340786"/>
          </a:xfrm>
          <a:custGeom>
            <a:avLst/>
            <a:gdLst>
              <a:gd name="T0" fmla="*/ 1245 w 1245"/>
              <a:gd name="T1" fmla="*/ 0 h 2251"/>
              <a:gd name="T2" fmla="*/ 0 w 1245"/>
              <a:gd name="T3" fmla="*/ 1486 h 2251"/>
              <a:gd name="T4" fmla="*/ 0 w 1245"/>
              <a:gd name="T5" fmla="*/ 2251 h 2251"/>
            </a:gdLst>
            <a:ahLst/>
            <a:cxnLst>
              <a:cxn ang="0">
                <a:pos x="T0" y="T1"/>
              </a:cxn>
              <a:cxn ang="0">
                <a:pos x="T2" y="T3"/>
              </a:cxn>
              <a:cxn ang="0">
                <a:pos x="T4" y="T5"/>
              </a:cxn>
            </a:cxnLst>
            <a:rect l="0" t="0" r="r" b="b"/>
            <a:pathLst>
              <a:path w="1245" h="2251">
                <a:moveTo>
                  <a:pt x="1245" y="0"/>
                </a:moveTo>
                <a:lnTo>
                  <a:pt x="0" y="1486"/>
                </a:lnTo>
                <a:lnTo>
                  <a:pt x="0" y="2251"/>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3" name="Freeform 17">
            <a:extLst>
              <a:ext uri="{FF2B5EF4-FFF2-40B4-BE49-F238E27FC236}">
                <a16:creationId xmlns:a16="http://schemas.microsoft.com/office/drawing/2014/main" id="{1D28B298-5634-454C-A089-38359F499A21}"/>
              </a:ext>
            </a:extLst>
          </p:cNvPr>
          <p:cNvSpPr>
            <a:spLocks/>
          </p:cNvSpPr>
          <p:nvPr/>
        </p:nvSpPr>
        <p:spPr bwMode="auto">
          <a:xfrm>
            <a:off x="4490390" y="4167592"/>
            <a:ext cx="1357946" cy="2340786"/>
          </a:xfrm>
          <a:custGeom>
            <a:avLst/>
            <a:gdLst>
              <a:gd name="T0" fmla="*/ 0 w 1249"/>
              <a:gd name="T1" fmla="*/ 0 h 2251"/>
              <a:gd name="T2" fmla="*/ 1249 w 1249"/>
              <a:gd name="T3" fmla="*/ 1486 h 2251"/>
              <a:gd name="T4" fmla="*/ 1249 w 1249"/>
              <a:gd name="T5" fmla="*/ 2251 h 2251"/>
            </a:gdLst>
            <a:ahLst/>
            <a:cxnLst>
              <a:cxn ang="0">
                <a:pos x="T0" y="T1"/>
              </a:cxn>
              <a:cxn ang="0">
                <a:pos x="T2" y="T3"/>
              </a:cxn>
              <a:cxn ang="0">
                <a:pos x="T4" y="T5"/>
              </a:cxn>
            </a:cxnLst>
            <a:rect l="0" t="0" r="r" b="b"/>
            <a:pathLst>
              <a:path w="1249" h="2251">
                <a:moveTo>
                  <a:pt x="0" y="0"/>
                </a:moveTo>
                <a:lnTo>
                  <a:pt x="1249" y="1486"/>
                </a:lnTo>
                <a:lnTo>
                  <a:pt x="1249" y="2251"/>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4" name="Freeform 18">
            <a:extLst>
              <a:ext uri="{FF2B5EF4-FFF2-40B4-BE49-F238E27FC236}">
                <a16:creationId xmlns:a16="http://schemas.microsoft.com/office/drawing/2014/main" id="{40852B0C-9D2A-49E8-AD55-5BB5126AAD83}"/>
              </a:ext>
            </a:extLst>
          </p:cNvPr>
          <p:cNvSpPr>
            <a:spLocks/>
          </p:cNvSpPr>
          <p:nvPr/>
        </p:nvSpPr>
        <p:spPr bwMode="auto">
          <a:xfrm>
            <a:off x="4490390" y="3417833"/>
            <a:ext cx="4171688" cy="749759"/>
          </a:xfrm>
          <a:custGeom>
            <a:avLst/>
            <a:gdLst>
              <a:gd name="T0" fmla="*/ 3837 w 3837"/>
              <a:gd name="T1" fmla="*/ 0 h 721"/>
              <a:gd name="T2" fmla="*/ 1420 w 3837"/>
              <a:gd name="T3" fmla="*/ 0 h 721"/>
              <a:gd name="T4" fmla="*/ 0 w 3837"/>
              <a:gd name="T5" fmla="*/ 721 h 721"/>
            </a:gdLst>
            <a:ahLst/>
            <a:cxnLst>
              <a:cxn ang="0">
                <a:pos x="T0" y="T1"/>
              </a:cxn>
              <a:cxn ang="0">
                <a:pos x="T2" y="T3"/>
              </a:cxn>
              <a:cxn ang="0">
                <a:pos x="T4" y="T5"/>
              </a:cxn>
            </a:cxnLst>
            <a:rect l="0" t="0" r="r" b="b"/>
            <a:pathLst>
              <a:path w="3837" h="721">
                <a:moveTo>
                  <a:pt x="3837" y="0"/>
                </a:moveTo>
                <a:lnTo>
                  <a:pt x="1420" y="0"/>
                </a:lnTo>
                <a:lnTo>
                  <a:pt x="0" y="721"/>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5" name="Freeform 19">
            <a:extLst>
              <a:ext uri="{FF2B5EF4-FFF2-40B4-BE49-F238E27FC236}">
                <a16:creationId xmlns:a16="http://schemas.microsoft.com/office/drawing/2014/main" id="{DFBFF0B9-BAC6-4DBA-80D7-A60A3F686774}"/>
              </a:ext>
            </a:extLst>
          </p:cNvPr>
          <p:cNvSpPr>
            <a:spLocks/>
          </p:cNvSpPr>
          <p:nvPr/>
        </p:nvSpPr>
        <p:spPr bwMode="auto">
          <a:xfrm>
            <a:off x="4492564" y="4167592"/>
            <a:ext cx="4169514" cy="747679"/>
          </a:xfrm>
          <a:custGeom>
            <a:avLst/>
            <a:gdLst>
              <a:gd name="T0" fmla="*/ 3835 w 3835"/>
              <a:gd name="T1" fmla="*/ 719 h 719"/>
              <a:gd name="T2" fmla="*/ 1418 w 3835"/>
              <a:gd name="T3" fmla="*/ 719 h 719"/>
              <a:gd name="T4" fmla="*/ 0 w 3835"/>
              <a:gd name="T5" fmla="*/ 0 h 719"/>
            </a:gdLst>
            <a:ahLst/>
            <a:cxnLst>
              <a:cxn ang="0">
                <a:pos x="T0" y="T1"/>
              </a:cxn>
              <a:cxn ang="0">
                <a:pos x="T2" y="T3"/>
              </a:cxn>
              <a:cxn ang="0">
                <a:pos x="T4" y="T5"/>
              </a:cxn>
            </a:cxnLst>
            <a:rect l="0" t="0" r="r" b="b"/>
            <a:pathLst>
              <a:path w="3835" h="719">
                <a:moveTo>
                  <a:pt x="3835" y="719"/>
                </a:moveTo>
                <a:lnTo>
                  <a:pt x="1418" y="719"/>
                </a:lnTo>
                <a:lnTo>
                  <a:pt x="0" y="0"/>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6" name="Line 13">
            <a:extLst>
              <a:ext uri="{FF2B5EF4-FFF2-40B4-BE49-F238E27FC236}">
                <a16:creationId xmlns:a16="http://schemas.microsoft.com/office/drawing/2014/main" id="{E591F539-9A96-4D07-B305-AB73F20CF9FA}"/>
              </a:ext>
            </a:extLst>
          </p:cNvPr>
          <p:cNvSpPr>
            <a:spLocks noChangeShapeType="1"/>
          </p:cNvSpPr>
          <p:nvPr/>
        </p:nvSpPr>
        <p:spPr bwMode="auto">
          <a:xfrm>
            <a:off x="4497010" y="2045700"/>
            <a:ext cx="0" cy="2140910"/>
          </a:xfrm>
          <a:prstGeom prst="line">
            <a:avLst/>
          </a:prstGeom>
          <a:noFill/>
          <a:ln w="38100" cap="rnd">
            <a:solidFill>
              <a:schemeClr val="bg1">
                <a:lumMod val="75000"/>
              </a:schemeClr>
            </a:solidFill>
            <a:prstDash val="sysDot"/>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7" name="Freeform 14">
            <a:extLst>
              <a:ext uri="{FF2B5EF4-FFF2-40B4-BE49-F238E27FC236}">
                <a16:creationId xmlns:a16="http://schemas.microsoft.com/office/drawing/2014/main" id="{5CE89D36-F458-4456-A661-7354A22194B1}"/>
              </a:ext>
            </a:extLst>
          </p:cNvPr>
          <p:cNvSpPr>
            <a:spLocks/>
          </p:cNvSpPr>
          <p:nvPr/>
        </p:nvSpPr>
        <p:spPr bwMode="auto">
          <a:xfrm>
            <a:off x="340450" y="3439829"/>
            <a:ext cx="4151030" cy="746781"/>
          </a:xfrm>
          <a:custGeom>
            <a:avLst/>
            <a:gdLst>
              <a:gd name="T0" fmla="*/ 3818 w 3818"/>
              <a:gd name="T1" fmla="*/ 721 h 721"/>
              <a:gd name="T2" fmla="*/ 2401 w 3818"/>
              <a:gd name="T3" fmla="*/ 0 h 721"/>
              <a:gd name="T4" fmla="*/ 0 w 3818"/>
              <a:gd name="T5" fmla="*/ 0 h 721"/>
            </a:gdLst>
            <a:ahLst/>
            <a:cxnLst>
              <a:cxn ang="0">
                <a:pos x="T0" y="T1"/>
              </a:cxn>
              <a:cxn ang="0">
                <a:pos x="T2" y="T3"/>
              </a:cxn>
              <a:cxn ang="0">
                <a:pos x="T4" y="T5"/>
              </a:cxn>
            </a:cxnLst>
            <a:rect l="0" t="0" r="r" b="b"/>
            <a:pathLst>
              <a:path w="3818" h="721">
                <a:moveTo>
                  <a:pt x="3818" y="721"/>
                </a:moveTo>
                <a:lnTo>
                  <a:pt x="2401" y="0"/>
                </a:lnTo>
                <a:lnTo>
                  <a:pt x="0" y="0"/>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8" name="Freeform 15">
            <a:extLst>
              <a:ext uri="{FF2B5EF4-FFF2-40B4-BE49-F238E27FC236}">
                <a16:creationId xmlns:a16="http://schemas.microsoft.com/office/drawing/2014/main" id="{3E61720F-B80D-4C13-9D2D-21DDD10EE5E4}"/>
              </a:ext>
            </a:extLst>
          </p:cNvPr>
          <p:cNvSpPr>
            <a:spLocks/>
          </p:cNvSpPr>
          <p:nvPr/>
        </p:nvSpPr>
        <p:spPr bwMode="auto">
          <a:xfrm>
            <a:off x="340450" y="4186610"/>
            <a:ext cx="4151030" cy="74470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9" name="Freeform 16">
            <a:extLst>
              <a:ext uri="{FF2B5EF4-FFF2-40B4-BE49-F238E27FC236}">
                <a16:creationId xmlns:a16="http://schemas.microsoft.com/office/drawing/2014/main" id="{A92B74A9-5133-459F-AE58-67F252E5DC1A}"/>
              </a:ext>
            </a:extLst>
          </p:cNvPr>
          <p:cNvSpPr>
            <a:spLocks/>
          </p:cNvSpPr>
          <p:nvPr/>
        </p:nvSpPr>
        <p:spPr bwMode="auto">
          <a:xfrm>
            <a:off x="3135709" y="4186610"/>
            <a:ext cx="1353597" cy="2331489"/>
          </a:xfrm>
          <a:custGeom>
            <a:avLst/>
            <a:gdLst>
              <a:gd name="T0" fmla="*/ 1245 w 1245"/>
              <a:gd name="T1" fmla="*/ 0 h 2251"/>
              <a:gd name="T2" fmla="*/ 0 w 1245"/>
              <a:gd name="T3" fmla="*/ 1486 h 2251"/>
              <a:gd name="T4" fmla="*/ 0 w 1245"/>
              <a:gd name="T5" fmla="*/ 2251 h 2251"/>
            </a:gdLst>
            <a:ahLst/>
            <a:cxnLst>
              <a:cxn ang="0">
                <a:pos x="T0" y="T1"/>
              </a:cxn>
              <a:cxn ang="0">
                <a:pos x="T2" y="T3"/>
              </a:cxn>
              <a:cxn ang="0">
                <a:pos x="T4" y="T5"/>
              </a:cxn>
            </a:cxnLst>
            <a:rect l="0" t="0" r="r" b="b"/>
            <a:pathLst>
              <a:path w="1245" h="2251">
                <a:moveTo>
                  <a:pt x="1245" y="0"/>
                </a:moveTo>
                <a:lnTo>
                  <a:pt x="0" y="1486"/>
                </a:lnTo>
                <a:lnTo>
                  <a:pt x="0" y="2251"/>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0" name="Freeform 17">
            <a:extLst>
              <a:ext uri="{FF2B5EF4-FFF2-40B4-BE49-F238E27FC236}">
                <a16:creationId xmlns:a16="http://schemas.microsoft.com/office/drawing/2014/main" id="{E3F48E1F-3EBB-4E7A-BD70-A6BE9ED25108}"/>
              </a:ext>
            </a:extLst>
          </p:cNvPr>
          <p:cNvSpPr>
            <a:spLocks/>
          </p:cNvSpPr>
          <p:nvPr/>
        </p:nvSpPr>
        <p:spPr bwMode="auto">
          <a:xfrm>
            <a:off x="4489306" y="4186610"/>
            <a:ext cx="1357946" cy="2331489"/>
          </a:xfrm>
          <a:custGeom>
            <a:avLst/>
            <a:gdLst>
              <a:gd name="T0" fmla="*/ 0 w 1249"/>
              <a:gd name="T1" fmla="*/ 0 h 2251"/>
              <a:gd name="T2" fmla="*/ 1249 w 1249"/>
              <a:gd name="T3" fmla="*/ 1486 h 2251"/>
              <a:gd name="T4" fmla="*/ 1249 w 1249"/>
              <a:gd name="T5" fmla="*/ 2251 h 2251"/>
            </a:gdLst>
            <a:ahLst/>
            <a:cxnLst>
              <a:cxn ang="0">
                <a:pos x="T0" y="T1"/>
              </a:cxn>
              <a:cxn ang="0">
                <a:pos x="T2" y="T3"/>
              </a:cxn>
              <a:cxn ang="0">
                <a:pos x="T4" y="T5"/>
              </a:cxn>
            </a:cxnLst>
            <a:rect l="0" t="0" r="r" b="b"/>
            <a:pathLst>
              <a:path w="1249" h="2251">
                <a:moveTo>
                  <a:pt x="0" y="0"/>
                </a:moveTo>
                <a:lnTo>
                  <a:pt x="1249" y="1486"/>
                </a:lnTo>
                <a:lnTo>
                  <a:pt x="1249" y="2251"/>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1" name="Freeform 18">
            <a:extLst>
              <a:ext uri="{FF2B5EF4-FFF2-40B4-BE49-F238E27FC236}">
                <a16:creationId xmlns:a16="http://schemas.microsoft.com/office/drawing/2014/main" id="{7D0EE960-C671-4547-9C0B-0434F16E2F48}"/>
              </a:ext>
            </a:extLst>
          </p:cNvPr>
          <p:cNvSpPr>
            <a:spLocks/>
          </p:cNvSpPr>
          <p:nvPr/>
        </p:nvSpPr>
        <p:spPr bwMode="auto">
          <a:xfrm>
            <a:off x="4489306" y="3439829"/>
            <a:ext cx="4171688" cy="746781"/>
          </a:xfrm>
          <a:custGeom>
            <a:avLst/>
            <a:gdLst>
              <a:gd name="T0" fmla="*/ 3837 w 3837"/>
              <a:gd name="T1" fmla="*/ 0 h 721"/>
              <a:gd name="T2" fmla="*/ 1420 w 3837"/>
              <a:gd name="T3" fmla="*/ 0 h 721"/>
              <a:gd name="T4" fmla="*/ 0 w 3837"/>
              <a:gd name="T5" fmla="*/ 721 h 721"/>
            </a:gdLst>
            <a:ahLst/>
            <a:cxnLst>
              <a:cxn ang="0">
                <a:pos x="T0" y="T1"/>
              </a:cxn>
              <a:cxn ang="0">
                <a:pos x="T2" y="T3"/>
              </a:cxn>
              <a:cxn ang="0">
                <a:pos x="T4" y="T5"/>
              </a:cxn>
            </a:cxnLst>
            <a:rect l="0" t="0" r="r" b="b"/>
            <a:pathLst>
              <a:path w="3837" h="721">
                <a:moveTo>
                  <a:pt x="3837" y="0"/>
                </a:moveTo>
                <a:lnTo>
                  <a:pt x="1420" y="0"/>
                </a:lnTo>
                <a:lnTo>
                  <a:pt x="0" y="721"/>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2" name="Freeform 19">
            <a:extLst>
              <a:ext uri="{FF2B5EF4-FFF2-40B4-BE49-F238E27FC236}">
                <a16:creationId xmlns:a16="http://schemas.microsoft.com/office/drawing/2014/main" id="{309B614B-5081-4AE4-B78C-F843A2EE4661}"/>
              </a:ext>
            </a:extLst>
          </p:cNvPr>
          <p:cNvSpPr>
            <a:spLocks/>
          </p:cNvSpPr>
          <p:nvPr/>
        </p:nvSpPr>
        <p:spPr bwMode="auto">
          <a:xfrm>
            <a:off x="4491480" y="4186610"/>
            <a:ext cx="4169514" cy="744709"/>
          </a:xfrm>
          <a:custGeom>
            <a:avLst/>
            <a:gdLst>
              <a:gd name="T0" fmla="*/ 3835 w 3835"/>
              <a:gd name="T1" fmla="*/ 719 h 719"/>
              <a:gd name="T2" fmla="*/ 1418 w 3835"/>
              <a:gd name="T3" fmla="*/ 719 h 719"/>
              <a:gd name="T4" fmla="*/ 0 w 3835"/>
              <a:gd name="T5" fmla="*/ 0 h 719"/>
            </a:gdLst>
            <a:ahLst/>
            <a:cxnLst>
              <a:cxn ang="0">
                <a:pos x="T0" y="T1"/>
              </a:cxn>
              <a:cxn ang="0">
                <a:pos x="T2" y="T3"/>
              </a:cxn>
              <a:cxn ang="0">
                <a:pos x="T4" y="T5"/>
              </a:cxn>
            </a:cxnLst>
            <a:rect l="0" t="0" r="r" b="b"/>
            <a:pathLst>
              <a:path w="3835" h="719">
                <a:moveTo>
                  <a:pt x="3835" y="719"/>
                </a:moveTo>
                <a:lnTo>
                  <a:pt x="1418" y="719"/>
                </a:lnTo>
                <a:lnTo>
                  <a:pt x="0" y="0"/>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3" name="Oval 12">
            <a:extLst>
              <a:ext uri="{FF2B5EF4-FFF2-40B4-BE49-F238E27FC236}">
                <a16:creationId xmlns:a16="http://schemas.microsoft.com/office/drawing/2014/main" id="{5A87DABF-A1DD-4455-B090-0DA612AC13F2}"/>
              </a:ext>
            </a:extLst>
          </p:cNvPr>
          <p:cNvSpPr>
            <a:spLocks noChangeArrowheads="1"/>
          </p:cNvSpPr>
          <p:nvPr/>
        </p:nvSpPr>
        <p:spPr bwMode="auto">
          <a:xfrm>
            <a:off x="3411458" y="3169461"/>
            <a:ext cx="2178529" cy="2087604"/>
          </a:xfrm>
          <a:prstGeom prst="ellipse">
            <a:avLst/>
          </a:prstGeom>
          <a:solidFill>
            <a:srgbClr val="FFFFFF"/>
          </a:solidFill>
          <a:ln>
            <a:noFill/>
          </a:ln>
          <a:effectLst>
            <a:outerShdw blurRad="254000" sx="102000" sy="102000" algn="ctr" rotWithShape="0">
              <a:prstClr val="black">
                <a:alpha val="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4" name="Oval 12">
            <a:extLst>
              <a:ext uri="{FF2B5EF4-FFF2-40B4-BE49-F238E27FC236}">
                <a16:creationId xmlns:a16="http://schemas.microsoft.com/office/drawing/2014/main" id="{DCD9607C-D046-4755-990A-2EA046ED7EE8}"/>
              </a:ext>
            </a:extLst>
          </p:cNvPr>
          <p:cNvSpPr>
            <a:spLocks noChangeArrowheads="1"/>
          </p:cNvSpPr>
          <p:nvPr/>
        </p:nvSpPr>
        <p:spPr bwMode="auto">
          <a:xfrm>
            <a:off x="3646092" y="3394303"/>
            <a:ext cx="1709260" cy="1637920"/>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IN"/>
          </a:p>
        </p:txBody>
      </p:sp>
      <p:sp>
        <p:nvSpPr>
          <p:cNvPr id="185" name="Rectangle 184">
            <a:extLst>
              <a:ext uri="{FF2B5EF4-FFF2-40B4-BE49-F238E27FC236}">
                <a16:creationId xmlns:a16="http://schemas.microsoft.com/office/drawing/2014/main" id="{B1C21EBF-4709-4851-B726-FBA872C8AC96}"/>
              </a:ext>
            </a:extLst>
          </p:cNvPr>
          <p:cNvSpPr/>
          <p:nvPr/>
        </p:nvSpPr>
        <p:spPr>
          <a:xfrm>
            <a:off x="340450" y="2030972"/>
            <a:ext cx="8319461" cy="448816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TextBox 185">
            <a:extLst>
              <a:ext uri="{FF2B5EF4-FFF2-40B4-BE49-F238E27FC236}">
                <a16:creationId xmlns:a16="http://schemas.microsoft.com/office/drawing/2014/main" id="{670394D6-9AAE-4E69-9785-FCCDF9D308A6}"/>
              </a:ext>
            </a:extLst>
          </p:cNvPr>
          <p:cNvSpPr txBox="1"/>
          <p:nvPr/>
        </p:nvSpPr>
        <p:spPr>
          <a:xfrm>
            <a:off x="505607" y="2401884"/>
            <a:ext cx="2866592" cy="430887"/>
          </a:xfrm>
          <a:prstGeom prst="rect">
            <a:avLst/>
          </a:prstGeom>
          <a:noFill/>
        </p:spPr>
        <p:txBody>
          <a:bodyPr wrap="square"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005282"/>
                </a:solidFill>
                <a:effectLst/>
                <a:latin typeface="Calibri (Body)"/>
                <a:cs typeface="Arial" panose="020B0604020202020204" pitchFamily="34" charset="0"/>
                <a:hlinkClick r:id="rId3"/>
              </a:rPr>
              <a:t>Boolean</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represents a logical entity and can have two values: </a:t>
            </a:r>
            <a:r>
              <a:rPr kumimoji="0" lang="en-US" altLang="en-US" sz="1400" b="0" i="0" u="none" strike="noStrike" cap="none" normalizeH="0" baseline="0" dirty="0">
                <a:ln>
                  <a:noFill/>
                </a:ln>
                <a:solidFill>
                  <a:srgbClr val="1B1B1B"/>
                </a:solidFill>
                <a:effectLst/>
                <a:latin typeface="Calibri (Body)"/>
              </a:rPr>
              <a:t>true</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and </a:t>
            </a:r>
            <a:r>
              <a:rPr kumimoji="0" lang="en-US" altLang="en-US" sz="1400" b="0" i="0" u="none" strike="noStrike" cap="none" normalizeH="0" baseline="0" dirty="0">
                <a:ln>
                  <a:noFill/>
                </a:ln>
                <a:solidFill>
                  <a:srgbClr val="1B1B1B"/>
                </a:solidFill>
                <a:effectLst/>
                <a:latin typeface="Calibri (Body)"/>
              </a:rPr>
              <a:t>false</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t>
            </a:r>
            <a:endParaRPr kumimoji="0" lang="en-US" altLang="en-US" sz="1400" b="0" i="0" u="none" strike="noStrike" cap="none" normalizeH="0" baseline="0" dirty="0">
              <a:ln>
                <a:noFill/>
              </a:ln>
              <a:solidFill>
                <a:schemeClr val="tx1"/>
              </a:solidFill>
              <a:effectLst/>
              <a:latin typeface="Calibri (Body)"/>
            </a:endParaRPr>
          </a:p>
        </p:txBody>
      </p:sp>
      <p:sp>
        <p:nvSpPr>
          <p:cNvPr id="187" name="TextBox 186">
            <a:extLst>
              <a:ext uri="{FF2B5EF4-FFF2-40B4-BE49-F238E27FC236}">
                <a16:creationId xmlns:a16="http://schemas.microsoft.com/office/drawing/2014/main" id="{8B08105A-DDF0-4071-BAF1-D8F229C64AB7}"/>
              </a:ext>
            </a:extLst>
          </p:cNvPr>
          <p:cNvSpPr txBox="1"/>
          <p:nvPr/>
        </p:nvSpPr>
        <p:spPr>
          <a:xfrm>
            <a:off x="459177" y="2094801"/>
            <a:ext cx="2406043"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Boolean</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8" name="TextBox 187">
            <a:extLst>
              <a:ext uri="{FF2B5EF4-FFF2-40B4-BE49-F238E27FC236}">
                <a16:creationId xmlns:a16="http://schemas.microsoft.com/office/drawing/2014/main" id="{9C6848DF-709A-4AC1-B03C-D0A5F694C91F}"/>
              </a:ext>
            </a:extLst>
          </p:cNvPr>
          <p:cNvSpPr txBox="1"/>
          <p:nvPr/>
        </p:nvSpPr>
        <p:spPr>
          <a:xfrm>
            <a:off x="4859177" y="2515484"/>
            <a:ext cx="2406043" cy="430887"/>
          </a:xfrm>
          <a:prstGeom prst="rect">
            <a:avLst/>
          </a:prstGeom>
          <a:noFill/>
        </p:spPr>
        <p:txBody>
          <a:bodyPr wrap="square"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The </a:t>
            </a:r>
            <a:r>
              <a:rPr kumimoji="0" lang="en-US" altLang="en-US" sz="1400" b="0" i="0" u="sng" strike="noStrike" cap="none" normalizeH="0" baseline="0" dirty="0">
                <a:ln>
                  <a:noFill/>
                </a:ln>
                <a:solidFill>
                  <a:srgbClr val="005282"/>
                </a:solidFill>
                <a:effectLst/>
                <a:latin typeface="Calibri (Body)"/>
                <a:cs typeface="Arial" panose="020B0604020202020204" pitchFamily="34" charset="0"/>
                <a:hlinkClick r:id="rId4"/>
              </a:rPr>
              <a:t>null</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type has exactly one value: </a:t>
            </a:r>
            <a:r>
              <a:rPr kumimoji="0" lang="en-US" altLang="en-US" sz="1400" b="0" i="0" u="none" strike="noStrike" cap="none" normalizeH="0" baseline="0" dirty="0">
                <a:ln>
                  <a:noFill/>
                </a:ln>
                <a:solidFill>
                  <a:srgbClr val="1B1B1B"/>
                </a:solidFill>
                <a:effectLst/>
                <a:latin typeface="Calibri (Body)"/>
              </a:rPr>
              <a:t>null</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t>
            </a:r>
            <a:endParaRPr kumimoji="0" lang="en-US" altLang="en-US" sz="1400" b="0" i="0" u="none" strike="noStrike" cap="none" normalizeH="0" baseline="0" dirty="0">
              <a:ln>
                <a:noFill/>
              </a:ln>
              <a:solidFill>
                <a:schemeClr val="tx1"/>
              </a:solidFill>
              <a:effectLst/>
              <a:latin typeface="Calibri (Body)"/>
            </a:endParaRPr>
          </a:p>
        </p:txBody>
      </p:sp>
      <p:sp>
        <p:nvSpPr>
          <p:cNvPr id="189" name="TextBox 188">
            <a:extLst>
              <a:ext uri="{FF2B5EF4-FFF2-40B4-BE49-F238E27FC236}">
                <a16:creationId xmlns:a16="http://schemas.microsoft.com/office/drawing/2014/main" id="{4C9C6732-EB8B-4538-8468-F5FC5F9D3ABE}"/>
              </a:ext>
            </a:extLst>
          </p:cNvPr>
          <p:cNvSpPr txBox="1"/>
          <p:nvPr/>
        </p:nvSpPr>
        <p:spPr>
          <a:xfrm>
            <a:off x="4891091" y="2173396"/>
            <a:ext cx="2406043"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Null</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0" name="TextBox 189">
            <a:extLst>
              <a:ext uri="{FF2B5EF4-FFF2-40B4-BE49-F238E27FC236}">
                <a16:creationId xmlns:a16="http://schemas.microsoft.com/office/drawing/2014/main" id="{C7644AC8-6491-4BB9-B5A3-902E76CEE202}"/>
              </a:ext>
            </a:extLst>
          </p:cNvPr>
          <p:cNvSpPr txBox="1"/>
          <p:nvPr/>
        </p:nvSpPr>
        <p:spPr>
          <a:xfrm>
            <a:off x="444396" y="3930510"/>
            <a:ext cx="2134964" cy="646331"/>
          </a:xfrm>
          <a:prstGeom prst="rect">
            <a:avLst/>
          </a:prstGeom>
          <a:noFill/>
        </p:spPr>
        <p:txBody>
          <a:bodyPr wrap="square"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005282"/>
                </a:solidFill>
                <a:effectLst/>
                <a:latin typeface="Calibri (Body)"/>
                <a:cs typeface="Arial" panose="020B0604020202020204" pitchFamily="34" charset="0"/>
                <a:hlinkClick r:id="rId5"/>
              </a:rPr>
              <a:t>undefined</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variable that has not been assigned a value has the value </a:t>
            </a:r>
            <a:r>
              <a:rPr kumimoji="0" lang="en-US" altLang="en-US" sz="1400" b="0" i="0" u="none" strike="noStrike" cap="none" normalizeH="0" baseline="0" dirty="0">
                <a:ln>
                  <a:noFill/>
                </a:ln>
                <a:solidFill>
                  <a:srgbClr val="1B1B1B"/>
                </a:solidFill>
                <a:effectLst/>
                <a:latin typeface="Calibri (Body)"/>
              </a:rPr>
              <a:t>undefined</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t>
            </a:r>
            <a:endParaRPr kumimoji="0" lang="en-US" altLang="en-US" sz="2000" b="0" i="0" u="none" strike="noStrike" cap="none" normalizeH="0" baseline="0" dirty="0">
              <a:ln>
                <a:noFill/>
              </a:ln>
              <a:solidFill>
                <a:schemeClr val="tx1"/>
              </a:solidFill>
              <a:effectLst/>
              <a:latin typeface="Calibri (Body)"/>
            </a:endParaRPr>
          </a:p>
        </p:txBody>
      </p:sp>
      <p:sp>
        <p:nvSpPr>
          <p:cNvPr id="191" name="TextBox 190">
            <a:extLst>
              <a:ext uri="{FF2B5EF4-FFF2-40B4-BE49-F238E27FC236}">
                <a16:creationId xmlns:a16="http://schemas.microsoft.com/office/drawing/2014/main" id="{1E3AFCDA-7707-4B39-A114-361B1B795F3A}"/>
              </a:ext>
            </a:extLst>
          </p:cNvPr>
          <p:cNvSpPr txBox="1"/>
          <p:nvPr/>
        </p:nvSpPr>
        <p:spPr>
          <a:xfrm>
            <a:off x="447328" y="3581238"/>
            <a:ext cx="1474276"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Undefined</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2" name="TextBox 191">
            <a:extLst>
              <a:ext uri="{FF2B5EF4-FFF2-40B4-BE49-F238E27FC236}">
                <a16:creationId xmlns:a16="http://schemas.microsoft.com/office/drawing/2014/main" id="{5669C4FE-39AD-4A26-B3EE-48F2354317FA}"/>
              </a:ext>
            </a:extLst>
          </p:cNvPr>
          <p:cNvSpPr txBox="1"/>
          <p:nvPr/>
        </p:nvSpPr>
        <p:spPr>
          <a:xfrm>
            <a:off x="5838339" y="4036300"/>
            <a:ext cx="1870191" cy="430887"/>
          </a:xfrm>
          <a:prstGeom prst="rect">
            <a:avLst/>
          </a:prstGeom>
          <a:noFill/>
        </p:spPr>
        <p:txBody>
          <a:bodyPr wrap="square" lIns="0" tIns="0" rIns="0" bIns="0" rtlCol="0" anchor="t">
            <a:spAutoFit/>
          </a:bodyPr>
          <a:lstStyle/>
          <a:p>
            <a:pPr algn="just"/>
            <a:r>
              <a:rPr lang="en-US" sz="1400" b="0" i="0" dirty="0">
                <a:solidFill>
                  <a:srgbClr val="000000"/>
                </a:solidFill>
                <a:effectLst/>
                <a:latin typeface="Calibri (Body)"/>
              </a:rPr>
              <a:t>Numbers can be written with or without decimals.</a:t>
            </a:r>
            <a:endParaRPr lang="en-US" sz="1400" dirty="0">
              <a:solidFill>
                <a:schemeClr val="tx1">
                  <a:lumMod val="75000"/>
                  <a:lumOff val="25000"/>
                </a:schemeClr>
              </a:solidFill>
              <a:latin typeface="Calibri (Body)"/>
              <a:ea typeface="Calibri Light" charset="0"/>
              <a:cs typeface="Segoe UI" panose="020B0502040204020203" pitchFamily="34" charset="0"/>
            </a:endParaRPr>
          </a:p>
        </p:txBody>
      </p:sp>
      <p:sp>
        <p:nvSpPr>
          <p:cNvPr id="193" name="TextBox 192">
            <a:extLst>
              <a:ext uri="{FF2B5EF4-FFF2-40B4-BE49-F238E27FC236}">
                <a16:creationId xmlns:a16="http://schemas.microsoft.com/office/drawing/2014/main" id="{AE2FB4C0-5B56-4129-A69D-DAB5B01896E9}"/>
              </a:ext>
            </a:extLst>
          </p:cNvPr>
          <p:cNvSpPr txBox="1"/>
          <p:nvPr/>
        </p:nvSpPr>
        <p:spPr>
          <a:xfrm>
            <a:off x="5847252" y="3727779"/>
            <a:ext cx="1448891"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Number</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4" name="TextBox 193">
            <a:extLst>
              <a:ext uri="{FF2B5EF4-FFF2-40B4-BE49-F238E27FC236}">
                <a16:creationId xmlns:a16="http://schemas.microsoft.com/office/drawing/2014/main" id="{97C5CB74-B9F5-481F-A075-5E9B6A4208D8}"/>
              </a:ext>
            </a:extLst>
          </p:cNvPr>
          <p:cNvSpPr txBox="1"/>
          <p:nvPr/>
        </p:nvSpPr>
        <p:spPr>
          <a:xfrm>
            <a:off x="476110" y="5606011"/>
            <a:ext cx="2144027" cy="861774"/>
          </a:xfrm>
          <a:prstGeom prst="rect">
            <a:avLst/>
          </a:prstGeom>
          <a:noFill/>
        </p:spPr>
        <p:txBody>
          <a:bodyPr wrap="square" lIns="0" tIns="0" rIns="0" bIns="0" rtlCol="0" anchor="t">
            <a:spAutoFit/>
          </a:bodyPr>
          <a:lstStyle/>
          <a:p>
            <a:pPr algn="just"/>
            <a:r>
              <a:rPr lang="en-US" sz="1400" i="0" dirty="0">
                <a:solidFill>
                  <a:srgbClr val="202124"/>
                </a:solidFill>
                <a:effectLst/>
                <a:latin typeface="Calibri (Body)"/>
              </a:rPr>
              <a:t>The </a:t>
            </a:r>
            <a:r>
              <a:rPr lang="en-US" sz="1400" i="0" dirty="0" err="1">
                <a:solidFill>
                  <a:srgbClr val="202124"/>
                </a:solidFill>
                <a:effectLst/>
                <a:latin typeface="Calibri (Body)"/>
              </a:rPr>
              <a:t>BigInt</a:t>
            </a:r>
            <a:r>
              <a:rPr lang="en-US" sz="1400" i="0" dirty="0">
                <a:solidFill>
                  <a:srgbClr val="202124"/>
                </a:solidFill>
                <a:effectLst/>
                <a:latin typeface="Calibri (Body)"/>
              </a:rPr>
              <a:t> type is a numeric primitive in JavaScript that can represent integers with arbitrary precision.</a:t>
            </a:r>
            <a:endParaRPr lang="en-US" sz="1400" dirty="0">
              <a:solidFill>
                <a:schemeClr val="tx1">
                  <a:lumMod val="75000"/>
                  <a:lumOff val="25000"/>
                </a:schemeClr>
              </a:solidFill>
              <a:latin typeface="Calibri (Body)"/>
              <a:ea typeface="Calibri Light" charset="0"/>
              <a:cs typeface="Segoe UI" panose="020B0502040204020203" pitchFamily="34" charset="0"/>
            </a:endParaRPr>
          </a:p>
        </p:txBody>
      </p:sp>
      <p:sp>
        <p:nvSpPr>
          <p:cNvPr id="195" name="TextBox 194">
            <a:extLst>
              <a:ext uri="{FF2B5EF4-FFF2-40B4-BE49-F238E27FC236}">
                <a16:creationId xmlns:a16="http://schemas.microsoft.com/office/drawing/2014/main" id="{7A0C46F4-F95C-4574-9CA8-55DA300913F3}"/>
              </a:ext>
            </a:extLst>
          </p:cNvPr>
          <p:cNvSpPr txBox="1"/>
          <p:nvPr/>
        </p:nvSpPr>
        <p:spPr>
          <a:xfrm>
            <a:off x="459177" y="5115259"/>
            <a:ext cx="1337848" cy="307777"/>
          </a:xfrm>
          <a:prstGeom prst="rect">
            <a:avLst/>
          </a:prstGeom>
          <a:noFill/>
        </p:spPr>
        <p:txBody>
          <a:bodyPr wrap="square" lIns="0" tIns="0" rIns="0" bIns="0" rtlCol="0" anchor="ctr">
            <a:spAutoFit/>
          </a:bodyPr>
          <a:lstStyle/>
          <a:p>
            <a:r>
              <a:rPr lang="en-US" sz="2000" b="1" kern="0" dirty="0" err="1">
                <a:solidFill>
                  <a:schemeClr val="tx1">
                    <a:lumMod val="75000"/>
                    <a:lumOff val="25000"/>
                  </a:schemeClr>
                </a:solidFill>
                <a:latin typeface="Segoe UI" panose="020B0502040204020203" pitchFamily="34" charset="0"/>
                <a:ea typeface="Calibri Light" charset="0"/>
                <a:cs typeface="Segoe UI" panose="020B0502040204020203" pitchFamily="34" charset="0"/>
              </a:rPr>
              <a:t>BigInt</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7" name="TextBox 196">
            <a:extLst>
              <a:ext uri="{FF2B5EF4-FFF2-40B4-BE49-F238E27FC236}">
                <a16:creationId xmlns:a16="http://schemas.microsoft.com/office/drawing/2014/main" id="{DF58332B-F1EF-47D3-B9C1-6C0B385A9742}"/>
              </a:ext>
            </a:extLst>
          </p:cNvPr>
          <p:cNvSpPr txBox="1"/>
          <p:nvPr/>
        </p:nvSpPr>
        <p:spPr>
          <a:xfrm>
            <a:off x="5997765" y="5099799"/>
            <a:ext cx="1357946"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Symbol</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8" name="TextBox 197">
            <a:extLst>
              <a:ext uri="{FF2B5EF4-FFF2-40B4-BE49-F238E27FC236}">
                <a16:creationId xmlns:a16="http://schemas.microsoft.com/office/drawing/2014/main" id="{9E7DAEED-9147-44E3-85AB-FB5576C718E3}"/>
              </a:ext>
            </a:extLst>
          </p:cNvPr>
          <p:cNvSpPr txBox="1"/>
          <p:nvPr/>
        </p:nvSpPr>
        <p:spPr>
          <a:xfrm>
            <a:off x="3322360" y="5842127"/>
            <a:ext cx="1881514" cy="646331"/>
          </a:xfrm>
          <a:prstGeom prst="rect">
            <a:avLst/>
          </a:prstGeom>
          <a:noFill/>
        </p:spPr>
        <p:txBody>
          <a:bodyPr wrap="square" lIns="0" tIns="0" rIns="0" bIns="0" rtlCol="0" anchor="t">
            <a:spAutoFit/>
          </a:bodyPr>
          <a:lstStyle/>
          <a:p>
            <a:pPr algn="just"/>
            <a:r>
              <a:rPr lang="en-US" sz="1400" b="0" i="0" dirty="0">
                <a:solidFill>
                  <a:srgbClr val="1B1B1B"/>
                </a:solidFill>
                <a:effectLst/>
                <a:latin typeface="Calibri (Body)"/>
              </a:rPr>
              <a:t>JavaScript's String type is used to represent textual data</a:t>
            </a:r>
            <a:r>
              <a:rPr lang="en-US" sz="1400" kern="0" dirty="0">
                <a:solidFill>
                  <a:schemeClr val="tx1">
                    <a:lumMod val="75000"/>
                    <a:lumOff val="25000"/>
                  </a:schemeClr>
                </a:solidFill>
                <a:latin typeface="Calibri (Body)"/>
                <a:ea typeface="Calibri Light" charset="0"/>
                <a:cs typeface="Segoe UI" panose="020B0502040204020203" pitchFamily="34" charset="0"/>
              </a:rPr>
              <a:t>.</a:t>
            </a:r>
          </a:p>
        </p:txBody>
      </p:sp>
      <p:sp>
        <p:nvSpPr>
          <p:cNvPr id="199" name="TextBox 198">
            <a:extLst>
              <a:ext uri="{FF2B5EF4-FFF2-40B4-BE49-F238E27FC236}">
                <a16:creationId xmlns:a16="http://schemas.microsoft.com/office/drawing/2014/main" id="{B5AFDB08-6E26-4E5C-A1A4-47BA833C4F84}"/>
              </a:ext>
            </a:extLst>
          </p:cNvPr>
          <p:cNvSpPr txBox="1"/>
          <p:nvPr/>
        </p:nvSpPr>
        <p:spPr>
          <a:xfrm>
            <a:off x="3687844" y="5325198"/>
            <a:ext cx="1493098"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String</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200" name="TextBox 199">
            <a:extLst>
              <a:ext uri="{FF2B5EF4-FFF2-40B4-BE49-F238E27FC236}">
                <a16:creationId xmlns:a16="http://schemas.microsoft.com/office/drawing/2014/main" id="{0E4AC763-F335-401F-BEFB-E4EBC1F52070}"/>
              </a:ext>
            </a:extLst>
          </p:cNvPr>
          <p:cNvSpPr txBox="1"/>
          <p:nvPr/>
        </p:nvSpPr>
        <p:spPr>
          <a:xfrm>
            <a:off x="3698337" y="2107718"/>
            <a:ext cx="603880" cy="602283"/>
          </a:xfrm>
          <a:prstGeom prst="rect">
            <a:avLst/>
          </a:prstGeom>
          <a:noFill/>
        </p:spPr>
        <p:txBody>
          <a:bodyPr wrap="none" lIns="0" tIns="0" rIns="0" bIns="0" rtlCol="0" anchor="ctr">
            <a:spAutoFit/>
          </a:bodyPr>
          <a:lstStyle/>
          <a:p>
            <a:pPr algn="ctr"/>
            <a:r>
              <a:rPr lang="en-IN" sz="6000" b="1" dirty="0">
                <a:solidFill>
                  <a:schemeClr val="tx2"/>
                </a:solidFill>
              </a:rPr>
              <a:t>01</a:t>
            </a:r>
          </a:p>
        </p:txBody>
      </p:sp>
      <p:sp>
        <p:nvSpPr>
          <p:cNvPr id="201" name="TextBox 200">
            <a:extLst>
              <a:ext uri="{FF2B5EF4-FFF2-40B4-BE49-F238E27FC236}">
                <a16:creationId xmlns:a16="http://schemas.microsoft.com/office/drawing/2014/main" id="{D693A64F-188B-497A-B18B-781FD586C252}"/>
              </a:ext>
            </a:extLst>
          </p:cNvPr>
          <p:cNvSpPr txBox="1"/>
          <p:nvPr/>
        </p:nvSpPr>
        <p:spPr>
          <a:xfrm>
            <a:off x="7906899" y="2094801"/>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02</a:t>
            </a:r>
          </a:p>
        </p:txBody>
      </p:sp>
      <p:sp>
        <p:nvSpPr>
          <p:cNvPr id="202" name="TextBox 201">
            <a:extLst>
              <a:ext uri="{FF2B5EF4-FFF2-40B4-BE49-F238E27FC236}">
                <a16:creationId xmlns:a16="http://schemas.microsoft.com/office/drawing/2014/main" id="{F45FAA12-1789-4F5D-B08C-E5FE9B6F4294}"/>
              </a:ext>
            </a:extLst>
          </p:cNvPr>
          <p:cNvSpPr txBox="1"/>
          <p:nvPr/>
        </p:nvSpPr>
        <p:spPr>
          <a:xfrm>
            <a:off x="7900662" y="3647917"/>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03</a:t>
            </a:r>
          </a:p>
        </p:txBody>
      </p:sp>
      <p:sp>
        <p:nvSpPr>
          <p:cNvPr id="203" name="TextBox 202">
            <a:extLst>
              <a:ext uri="{FF2B5EF4-FFF2-40B4-BE49-F238E27FC236}">
                <a16:creationId xmlns:a16="http://schemas.microsoft.com/office/drawing/2014/main" id="{09A280EA-EA58-4EC1-9A63-3A1E44396C5F}"/>
              </a:ext>
            </a:extLst>
          </p:cNvPr>
          <p:cNvSpPr txBox="1"/>
          <p:nvPr/>
        </p:nvSpPr>
        <p:spPr>
          <a:xfrm>
            <a:off x="7924630" y="5080086"/>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04</a:t>
            </a:r>
          </a:p>
        </p:txBody>
      </p:sp>
      <p:sp>
        <p:nvSpPr>
          <p:cNvPr id="204" name="TextBox 203">
            <a:extLst>
              <a:ext uri="{FF2B5EF4-FFF2-40B4-BE49-F238E27FC236}">
                <a16:creationId xmlns:a16="http://schemas.microsoft.com/office/drawing/2014/main" id="{8B55AE96-9835-4C5B-AC20-F0B431E0F639}"/>
              </a:ext>
            </a:extLst>
          </p:cNvPr>
          <p:cNvSpPr txBox="1"/>
          <p:nvPr/>
        </p:nvSpPr>
        <p:spPr>
          <a:xfrm>
            <a:off x="2368306" y="5063522"/>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06</a:t>
            </a:r>
          </a:p>
        </p:txBody>
      </p:sp>
      <p:sp>
        <p:nvSpPr>
          <p:cNvPr id="205" name="TextBox 204">
            <a:extLst>
              <a:ext uri="{FF2B5EF4-FFF2-40B4-BE49-F238E27FC236}">
                <a16:creationId xmlns:a16="http://schemas.microsoft.com/office/drawing/2014/main" id="{0724E1D4-7BF7-4A50-821E-BABE79D33164}"/>
              </a:ext>
            </a:extLst>
          </p:cNvPr>
          <p:cNvSpPr txBox="1"/>
          <p:nvPr/>
        </p:nvSpPr>
        <p:spPr>
          <a:xfrm>
            <a:off x="2738124" y="3760949"/>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07</a:t>
            </a:r>
          </a:p>
        </p:txBody>
      </p:sp>
      <p:sp>
        <p:nvSpPr>
          <p:cNvPr id="206" name="TextBox 205">
            <a:extLst>
              <a:ext uri="{FF2B5EF4-FFF2-40B4-BE49-F238E27FC236}">
                <a16:creationId xmlns:a16="http://schemas.microsoft.com/office/drawing/2014/main" id="{30561A0B-83B3-4EF1-AEE3-947F781F775D}"/>
              </a:ext>
            </a:extLst>
          </p:cNvPr>
          <p:cNvSpPr txBox="1"/>
          <p:nvPr/>
        </p:nvSpPr>
        <p:spPr>
          <a:xfrm>
            <a:off x="4735052" y="5298698"/>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05</a:t>
            </a:r>
          </a:p>
        </p:txBody>
      </p:sp>
      <p:sp>
        <p:nvSpPr>
          <p:cNvPr id="6" name="TextBox 5">
            <a:extLst>
              <a:ext uri="{FF2B5EF4-FFF2-40B4-BE49-F238E27FC236}">
                <a16:creationId xmlns:a16="http://schemas.microsoft.com/office/drawing/2014/main" id="{0C799BC3-9818-41B6-904C-CC5977B25646}"/>
              </a:ext>
            </a:extLst>
          </p:cNvPr>
          <p:cNvSpPr txBox="1"/>
          <p:nvPr/>
        </p:nvSpPr>
        <p:spPr>
          <a:xfrm>
            <a:off x="5970690" y="5608873"/>
            <a:ext cx="2680275" cy="738664"/>
          </a:xfrm>
          <a:prstGeom prst="rect">
            <a:avLst/>
          </a:prstGeom>
          <a:noFill/>
        </p:spPr>
        <p:txBody>
          <a:bodyPr wrap="square" rtlCol="0">
            <a:spAutoFit/>
          </a:bodyPr>
          <a:lstStyle/>
          <a:p>
            <a:pPr algn="just"/>
            <a:r>
              <a:rPr lang="en-US" sz="1400" dirty="0"/>
              <a:t>Symbol is  unique and immutable primitive value and may be used as the key of an Object Property</a:t>
            </a:r>
          </a:p>
        </p:txBody>
      </p:sp>
      <p:sp>
        <p:nvSpPr>
          <p:cNvPr id="53" name="Footer Placeholder 45">
            <a:extLst>
              <a:ext uri="{FF2B5EF4-FFF2-40B4-BE49-F238E27FC236}">
                <a16:creationId xmlns:a16="http://schemas.microsoft.com/office/drawing/2014/main" id="{7D21CCC1-FD07-4E2E-8735-9FC99E2B965D}"/>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Concept of functions in JS</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89"/>
            <a:ext cx="8027289" cy="5272373"/>
          </a:xfrm>
        </p:spPr>
        <p:txBody>
          <a:bodyPr>
            <a:normAutofit/>
          </a:bodyPr>
          <a:lstStyle/>
          <a:p>
            <a:pPr algn="just">
              <a:lnSpc>
                <a:spcPct val="100000"/>
              </a:lnSpc>
            </a:pPr>
            <a:r>
              <a:rPr lang="en-US" sz="1800" i="0" dirty="0">
                <a:effectLst/>
                <a:latin typeface="Calibri (Body)"/>
                <a:cs typeface="Arial" panose="020B0604020202020204" pitchFamily="34" charset="0"/>
              </a:rPr>
              <a:t>A function in JavaScript is similar to a procedure—a set of statements that performs a task or calculates a value, but for a procedure to qualify as a function, it should take some input and return an output where there is some obvious relationship between the input and the output.</a:t>
            </a:r>
          </a:p>
          <a:p>
            <a:pPr algn="just" eaLnBrk="0" fontAlgn="base" hangingPunct="0">
              <a:lnSpc>
                <a:spcPct val="100000"/>
              </a:lnSpc>
              <a:spcBef>
                <a:spcPct val="0"/>
              </a:spcBef>
              <a:spcAft>
                <a:spcPct val="0"/>
              </a:spcAft>
            </a:pPr>
            <a:r>
              <a:rPr kumimoji="0" lang="en-US" altLang="en-US" sz="1800" i="0" u="none" strike="noStrike" cap="none" normalizeH="0" baseline="0" dirty="0">
                <a:ln>
                  <a:noFill/>
                </a:ln>
                <a:effectLst/>
                <a:latin typeface="Calibri (Body)"/>
              </a:rPr>
              <a:t>A JavaScript function is defined with the function keyword, followed by a name, followed by parentheses ().</a:t>
            </a:r>
          </a:p>
          <a:p>
            <a:pPr algn="just" eaLnBrk="0" fontAlgn="base" hangingPunct="0">
              <a:lnSpc>
                <a:spcPct val="100000"/>
              </a:lnSpc>
              <a:spcBef>
                <a:spcPct val="0"/>
              </a:spcBef>
              <a:spcAft>
                <a:spcPct val="0"/>
              </a:spcAft>
            </a:pPr>
            <a:r>
              <a:rPr kumimoji="0" lang="en-US" altLang="en-US" sz="1800" i="0" u="none" strike="noStrike" cap="none" normalizeH="0" baseline="0" dirty="0">
                <a:ln>
                  <a:noFill/>
                </a:ln>
                <a:effectLst/>
                <a:latin typeface="Calibri (Body)"/>
              </a:rPr>
              <a:t>Function names can contain letters, digits, underscores, and dollar signs (same rules as variables).</a:t>
            </a:r>
          </a:p>
          <a:p>
            <a:pPr algn="just" eaLnBrk="0" fontAlgn="base" hangingPunct="0">
              <a:lnSpc>
                <a:spcPct val="100000"/>
              </a:lnSpc>
              <a:spcBef>
                <a:spcPct val="0"/>
              </a:spcBef>
              <a:spcAft>
                <a:spcPct val="0"/>
              </a:spcAft>
            </a:pPr>
            <a:r>
              <a:rPr lang="en-US" sz="1800" dirty="0">
                <a:latin typeface="Calibri (Body)"/>
                <a:cs typeface="Arial" panose="020B0604020202020204" pitchFamily="34" charset="0"/>
              </a:rPr>
              <a:t>A JavaScript function is a block of code designed to perform a particular task</a:t>
            </a:r>
          </a:p>
          <a:p>
            <a:pPr algn="just" eaLnBrk="0" fontAlgn="base" hangingPunct="0">
              <a:lnSpc>
                <a:spcPct val="100000"/>
              </a:lnSpc>
              <a:spcBef>
                <a:spcPct val="0"/>
              </a:spcBef>
              <a:spcAft>
                <a:spcPct val="0"/>
              </a:spcAft>
            </a:pPr>
            <a:r>
              <a:rPr lang="en-US" sz="1800" dirty="0">
                <a:latin typeface="Calibri (Body)"/>
                <a:cs typeface="Arial" panose="020B0604020202020204" pitchFamily="34" charset="0"/>
              </a:rPr>
              <a:t>Function parameters are listed inside the parentheses () in the function definition.</a:t>
            </a:r>
          </a:p>
          <a:p>
            <a:pPr algn="just" eaLnBrk="0" fontAlgn="base" hangingPunct="0">
              <a:lnSpc>
                <a:spcPct val="100000"/>
              </a:lnSpc>
              <a:spcBef>
                <a:spcPct val="0"/>
              </a:spcBef>
              <a:spcAft>
                <a:spcPct val="0"/>
              </a:spcAft>
            </a:pPr>
            <a:r>
              <a:rPr lang="en-US" sz="1800" b="0" i="0" dirty="0">
                <a:solidFill>
                  <a:srgbClr val="000000"/>
                </a:solidFill>
                <a:effectLst/>
                <a:latin typeface="Calibri (Body)"/>
              </a:rPr>
              <a:t>Function </a:t>
            </a:r>
            <a:r>
              <a:rPr lang="en-US" sz="1800" i="0" dirty="0">
                <a:solidFill>
                  <a:srgbClr val="000000"/>
                </a:solidFill>
                <a:effectLst/>
                <a:latin typeface="Calibri (Body)"/>
              </a:rPr>
              <a:t>arguments are the values received by the function when it is invoked.</a:t>
            </a:r>
          </a:p>
          <a:p>
            <a:pPr algn="just" eaLnBrk="0" fontAlgn="base" hangingPunct="0">
              <a:lnSpc>
                <a:spcPct val="100000"/>
              </a:lnSpc>
              <a:spcBef>
                <a:spcPct val="0"/>
              </a:spcBef>
              <a:spcAft>
                <a:spcPct val="0"/>
              </a:spcAft>
            </a:pPr>
            <a:r>
              <a:rPr lang="en-US" sz="1800" dirty="0">
                <a:solidFill>
                  <a:srgbClr val="000000"/>
                </a:solidFill>
                <a:latin typeface="Calibri (Body)"/>
              </a:rPr>
              <a:t>Inside the function, the arguments (the parameters) behave as local variables.</a:t>
            </a:r>
            <a:endParaRPr lang="en-US" sz="1800" b="0" i="0" dirty="0">
              <a:solidFill>
                <a:srgbClr val="000000"/>
              </a:solidFill>
              <a:effectLst/>
              <a:latin typeface="Calibri (Body)"/>
            </a:endParaRPr>
          </a:p>
          <a:p>
            <a:pPr marL="0" indent="0" algn="just">
              <a:buNone/>
            </a:pPr>
            <a:r>
              <a:rPr lang="en-US" sz="1800" b="1" dirty="0">
                <a:solidFill>
                  <a:srgbClr val="000000"/>
                </a:solidFill>
                <a:latin typeface="Calibri (Body)"/>
              </a:rPr>
              <a:t>Function without parameters</a:t>
            </a:r>
            <a:endParaRPr lang="en-US" sz="1800" dirty="0">
              <a:solidFill>
                <a:srgbClr val="000000"/>
              </a:solidFill>
              <a:latin typeface="Calibri (Body)"/>
            </a:endParaRPr>
          </a:p>
          <a:p>
            <a:pPr marL="0" indent="0" algn="just">
              <a:buNone/>
            </a:pPr>
            <a:br>
              <a:rPr lang="en-US" sz="1800" dirty="0">
                <a:latin typeface="Calibri (Body)"/>
              </a:rPr>
            </a:br>
            <a:r>
              <a:rPr lang="en-US" sz="1800" dirty="0">
                <a:latin typeface="Calibri (Body)"/>
              </a:rPr>
              <a:t>function myFirstDemoFunction(){</a:t>
            </a:r>
          </a:p>
          <a:p>
            <a:pPr marL="0" indent="0" algn="just">
              <a:buNone/>
            </a:pPr>
            <a:r>
              <a:rPr lang="en-US" sz="1800" dirty="0">
                <a:latin typeface="Calibri (Body)"/>
              </a:rPr>
              <a:t>	alert('welcome to inline </a:t>
            </a:r>
            <a:r>
              <a:rPr lang="en-US" sz="1800" dirty="0" err="1">
                <a:latin typeface="Calibri (Body)"/>
              </a:rPr>
              <a:t>js’</a:t>
            </a:r>
            <a:r>
              <a:rPr lang="en-US" sz="1800" dirty="0">
                <a:latin typeface="Calibri (Body)"/>
              </a:rPr>
              <a:t>);</a:t>
            </a:r>
          </a:p>
          <a:p>
            <a:pPr marL="0" indent="0" algn="just">
              <a:buNone/>
            </a:pPr>
            <a:r>
              <a:rPr lang="en-US" sz="1800" dirty="0">
                <a:latin typeface="Calibri (Body)"/>
              </a:rPr>
              <a:t>}</a:t>
            </a:r>
            <a:endParaRPr lang="en-US" sz="1800" b="0" i="0" dirty="0">
              <a:solidFill>
                <a:srgbClr val="202124"/>
              </a:solidFill>
              <a:effectLst/>
              <a:latin typeface="Calibri (Body)"/>
              <a:cs typeface="Arial" panose="020B0604020202020204" pitchFamily="34" charset="0"/>
            </a:endParaRP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81" name="Picture 9" descr="Open Source For Geeks: Calling JavaScript function in href vs. onclick">
            <a:extLst>
              <a:ext uri="{FF2B5EF4-FFF2-40B4-BE49-F238E27FC236}">
                <a16:creationId xmlns:a16="http://schemas.microsoft.com/office/drawing/2014/main" id="{1A630A87-BED5-4934-BB18-13154EFD3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2545" y="1914525"/>
            <a:ext cx="2857500" cy="23431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8058"/>
            <a:ext cx="6846062" cy="707886"/>
          </a:xfrm>
        </p:spPr>
        <p:txBody>
          <a:bodyPr>
            <a:noAutofit/>
          </a:bodyPr>
          <a:lstStyle/>
          <a:p>
            <a:pPr algn="l"/>
            <a:r>
              <a:rPr lang="en-US" sz="3600" dirty="0">
                <a:latin typeface="Cooper Black" panose="0208090404030B020404" pitchFamily="18" charset="0"/>
              </a:rPr>
              <a:t>Functions with parameters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1" y="765944"/>
            <a:ext cx="7567031" cy="5124518"/>
          </a:xfrm>
        </p:spPr>
        <p:txBody>
          <a:bodyPr>
            <a:normAutofit fontScale="92500"/>
          </a:bodyPr>
          <a:lstStyle/>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parameters</a:t>
            </a:r>
            <a:r>
              <a:rPr lang="en-US" sz="1400" b="0" i="0" dirty="0">
                <a:solidFill>
                  <a:srgbClr val="000000"/>
                </a:solidFill>
                <a:effectLst/>
                <a:latin typeface="Verdana" panose="020B0604030504040204" pitchFamily="34" charset="0"/>
              </a:rPr>
              <a:t> are the </a:t>
            </a:r>
            <a:r>
              <a:rPr lang="en-US" sz="1400" b="1" i="0" dirty="0">
                <a:solidFill>
                  <a:srgbClr val="000000"/>
                </a:solidFill>
                <a:effectLst/>
                <a:latin typeface="Verdana" panose="020B0604030504040204" pitchFamily="34" charset="0"/>
              </a:rPr>
              <a:t>names</a:t>
            </a:r>
            <a:r>
              <a:rPr lang="en-US" sz="1400" b="0" i="0" dirty="0">
                <a:solidFill>
                  <a:srgbClr val="000000"/>
                </a:solidFill>
                <a:effectLst/>
                <a:latin typeface="Verdana" panose="020B0604030504040204" pitchFamily="34" charset="0"/>
              </a:rPr>
              <a:t> listed in the function definition.</a:t>
            </a:r>
          </a:p>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arguments</a:t>
            </a:r>
            <a:r>
              <a:rPr lang="en-US" sz="1400" b="0" i="0" dirty="0">
                <a:solidFill>
                  <a:srgbClr val="000000"/>
                </a:solidFill>
                <a:effectLst/>
                <a:latin typeface="Verdana" panose="020B0604030504040204" pitchFamily="34" charset="0"/>
              </a:rPr>
              <a:t> are the real </a:t>
            </a:r>
            <a:r>
              <a:rPr lang="en-US" sz="1400" b="1" i="0" dirty="0">
                <a:solidFill>
                  <a:srgbClr val="000000"/>
                </a:solidFill>
                <a:effectLst/>
                <a:latin typeface="Verdana" panose="020B0604030504040204" pitchFamily="34" charset="0"/>
              </a:rPr>
              <a:t>values</a:t>
            </a:r>
            <a:r>
              <a:rPr lang="en-US" sz="1400" b="0" i="0" dirty="0">
                <a:solidFill>
                  <a:srgbClr val="000000"/>
                </a:solidFill>
                <a:effectLst/>
                <a:latin typeface="Verdana" panose="020B0604030504040204" pitchFamily="34" charset="0"/>
              </a:rPr>
              <a:t> passed to (and received by) the function.</a:t>
            </a:r>
            <a:endParaRPr lang="en-US" sz="1400" dirty="0">
              <a:solidFill>
                <a:srgbClr val="000000"/>
              </a:solidFill>
              <a:latin typeface="Verdana" panose="020B0604030504040204" pitchFamily="34" charset="0"/>
            </a:endParaRPr>
          </a:p>
          <a:p>
            <a:pPr algn="just">
              <a:lnSpc>
                <a:spcPct val="150000"/>
              </a:lnSpc>
              <a:spcBef>
                <a:spcPts val="0"/>
              </a:spcBef>
            </a:pPr>
            <a:r>
              <a:rPr lang="en-US" sz="1800" b="1" i="0" dirty="0">
                <a:solidFill>
                  <a:srgbClr val="000000"/>
                </a:solidFill>
                <a:effectLst/>
                <a:latin typeface="Calibri (Body)"/>
              </a:rPr>
              <a:t>Parameter Rules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 definitions do not specify data types for parameters.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perform type checking on the passed arguments.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check the number of arguments received.</a:t>
            </a:r>
            <a:endParaRPr lang="en-US" sz="1800" b="1" dirty="0">
              <a:solidFill>
                <a:prstClr val="black"/>
              </a:solidFill>
              <a:latin typeface="Calibri (Body)"/>
            </a:endParaRPr>
          </a:p>
          <a:p>
            <a:pPr algn="l" fontAlgn="base"/>
            <a:r>
              <a:rPr lang="en-US" sz="1800" b="1" i="0" dirty="0">
                <a:solidFill>
                  <a:srgbClr val="273239"/>
                </a:solidFill>
                <a:effectLst/>
                <a:latin typeface="Calibri (Body)"/>
              </a:rPr>
              <a:t>Parameters:</a:t>
            </a:r>
            <a:endParaRPr lang="en-US" sz="1800" b="0" i="0" dirty="0">
              <a:solidFill>
                <a:srgbClr val="273239"/>
              </a:solidFill>
              <a:effectLst/>
              <a:latin typeface="Calibri (Body)"/>
            </a:endParaRPr>
          </a:p>
          <a:p>
            <a:pPr marL="285750" indent="-285750" algn="l" fontAlgn="base">
              <a:buFont typeface="Arial" panose="020B0604020202020204" pitchFamily="34" charset="0"/>
              <a:buChar char="•"/>
            </a:pPr>
            <a:r>
              <a:rPr lang="en-US" sz="1800" b="1" i="0" dirty="0">
                <a:solidFill>
                  <a:srgbClr val="273239"/>
                </a:solidFill>
                <a:effectLst/>
                <a:latin typeface="Calibri (Body)"/>
              </a:rPr>
              <a:t>Name:</a:t>
            </a:r>
            <a:r>
              <a:rPr lang="en-US" sz="1800" b="0" i="0" dirty="0">
                <a:solidFill>
                  <a:srgbClr val="273239"/>
                </a:solidFill>
                <a:effectLst/>
                <a:latin typeface="Calibri (Body)"/>
              </a:rPr>
              <a:t> It is used to specify the name of the function.</a:t>
            </a:r>
          </a:p>
          <a:p>
            <a:pPr marL="285750" indent="-285750" algn="l" fontAlgn="base">
              <a:buFont typeface="Arial" panose="020B0604020202020204" pitchFamily="34" charset="0"/>
              <a:buChar char="•"/>
            </a:pPr>
            <a:r>
              <a:rPr lang="en-US" sz="1800" b="1" i="0" dirty="0">
                <a:solidFill>
                  <a:srgbClr val="273239"/>
                </a:solidFill>
                <a:effectLst/>
                <a:latin typeface="Calibri (Body)"/>
              </a:rPr>
              <a:t>Arguments:</a:t>
            </a:r>
            <a:r>
              <a:rPr lang="en-US" sz="1800" b="0" i="0" dirty="0">
                <a:solidFill>
                  <a:srgbClr val="273239"/>
                </a:solidFill>
                <a:effectLst/>
                <a:latin typeface="Calibri (Body)"/>
              </a:rPr>
              <a:t> It is provided in the argument field of the function.</a:t>
            </a:r>
          </a:p>
          <a:p>
            <a:pPr algn="l" fontAlgn="base"/>
            <a:r>
              <a:rPr lang="en-US" sz="1800" b="1" dirty="0">
                <a:solidFill>
                  <a:srgbClr val="273239"/>
                </a:solidFill>
                <a:latin typeface="Calibri (Body)"/>
              </a:rPr>
              <a:t>Function with single parameter</a:t>
            </a:r>
          </a:p>
          <a:p>
            <a:pPr algn="l" fontAlgn="base"/>
            <a:r>
              <a:rPr lang="en-US" sz="1800" b="0" dirty="0">
                <a:effectLst/>
                <a:latin typeface="Calibri (Body)"/>
              </a:rPr>
              <a:t>function(number) {</a:t>
            </a:r>
          </a:p>
          <a:p>
            <a:pPr algn="l" fontAlgn="base"/>
            <a:r>
              <a:rPr lang="en-US" sz="1800" dirty="0">
                <a:latin typeface="Calibri (Body)"/>
              </a:rPr>
              <a:t>           </a:t>
            </a:r>
            <a:r>
              <a:rPr lang="en-US" sz="1800" b="0" dirty="0">
                <a:effectLst/>
                <a:latin typeface="Calibri (Body)"/>
              </a:rPr>
              <a:t>return number * number</a:t>
            </a:r>
          </a:p>
          <a:p>
            <a:pPr algn="l" fontAlgn="base"/>
            <a:r>
              <a:rPr lang="en-US" sz="1800" b="0" dirty="0">
                <a:effectLst/>
                <a:latin typeface="Calibri (Body)"/>
              </a:rPr>
              <a:t>}</a:t>
            </a:r>
          </a:p>
          <a:p>
            <a:pPr algn="l" fontAlgn="base"/>
            <a:endParaRPr lang="en-US" sz="1800" b="0" i="0" dirty="0">
              <a:solidFill>
                <a:srgbClr val="273239"/>
              </a:solidFill>
              <a:effectLst/>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grpSp>
        <p:nvGrpSpPr>
          <p:cNvPr id="8" name="Group 7">
            <a:extLst>
              <a:ext uri="{FF2B5EF4-FFF2-40B4-BE49-F238E27FC236}">
                <a16:creationId xmlns:a16="http://schemas.microsoft.com/office/drawing/2014/main" id="{C45637B0-DB3B-4D21-AD15-1705244F0394}"/>
              </a:ext>
            </a:extLst>
          </p:cNvPr>
          <p:cNvGrpSpPr/>
          <p:nvPr/>
        </p:nvGrpSpPr>
        <p:grpSpPr>
          <a:xfrm>
            <a:off x="565099" y="5769550"/>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1051BFEB-87F9-4101-9665-16025048D676}"/>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A7594E35-16F9-4681-A841-999311DC003A}"/>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DAC62BE4-167B-4BE4-9530-5C4E378399C7}"/>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4AC42B7C-6287-487A-A1BB-C74DCF357B39}"/>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A45168B8-9920-4580-97F8-A6150EE8F0A3}"/>
              </a:ext>
            </a:extLst>
          </p:cNvPr>
          <p:cNvCxnSpPr/>
          <p:nvPr/>
        </p:nvCxnSpPr>
        <p:spPr>
          <a:xfrm>
            <a:off x="254267" y="5519171"/>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B87BC2C-154A-4F63-88C7-9CEC7728F459}"/>
              </a:ext>
            </a:extLst>
          </p:cNvPr>
          <p:cNvSpPr txBox="1"/>
          <p:nvPr/>
        </p:nvSpPr>
        <p:spPr>
          <a:xfrm>
            <a:off x="1747093" y="5645725"/>
            <a:ext cx="3985491" cy="923330"/>
          </a:xfrm>
          <a:prstGeom prst="rect">
            <a:avLst/>
          </a:prstGeom>
          <a:noFill/>
        </p:spPr>
        <p:txBody>
          <a:bodyPr wrap="square" rtlCol="0">
            <a:spAutoFit/>
          </a:bodyPr>
          <a:lstStyle/>
          <a:p>
            <a:r>
              <a:rPr lang="en-US" dirty="0"/>
              <a:t>Exercise code links for Single parameter</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pic>
        <p:nvPicPr>
          <p:cNvPr id="15" name="Picture 2" descr="Stay home working Premium Vector">
            <a:extLst>
              <a:ext uri="{FF2B5EF4-FFF2-40B4-BE49-F238E27FC236}">
                <a16:creationId xmlns:a16="http://schemas.microsoft.com/office/drawing/2014/main" id="{72204EA1-EF88-47C1-A120-5E75FA3BB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265" y="1554960"/>
            <a:ext cx="4051107" cy="4051107"/>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a16="http://schemas.microsoft.com/office/drawing/2014/main" id="{0C62A88E-B276-48A1-845B-5ACA3B3498E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895274"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Functions with multiple parameters</a:t>
            </a:r>
          </a:p>
        </p:txBody>
      </p:sp>
      <p:sp>
        <p:nvSpPr>
          <p:cNvPr id="3" name="TextBox 2">
            <a:extLst>
              <a:ext uri="{FF2B5EF4-FFF2-40B4-BE49-F238E27FC236}">
                <a16:creationId xmlns:a16="http://schemas.microsoft.com/office/drawing/2014/main" id="{E1028556-592D-454D-8F19-2C3A5A199F7B}"/>
              </a:ext>
            </a:extLst>
          </p:cNvPr>
          <p:cNvSpPr txBox="1"/>
          <p:nvPr/>
        </p:nvSpPr>
        <p:spPr>
          <a:xfrm>
            <a:off x="382270" y="904725"/>
            <a:ext cx="8772182" cy="3693319"/>
          </a:xfrm>
          <a:prstGeom prst="rect">
            <a:avLst/>
          </a:prstGeom>
          <a:noFill/>
        </p:spPr>
        <p:txBody>
          <a:bodyPr wrap="square" rtlCol="0">
            <a:spAutoFit/>
          </a:bodyPr>
          <a:lstStyle/>
          <a:p>
            <a:pPr marL="285750" indent="-285750" algn="just">
              <a:buFont typeface="Arial" panose="020B0604020202020204" pitchFamily="34" charset="0"/>
              <a:buChar char="•"/>
            </a:pPr>
            <a:r>
              <a:rPr kumimoji="0" lang="en-US" altLang="en-US" sz="1800" b="0" i="0" u="none" strike="noStrike" cap="none" normalizeH="0" baseline="0" dirty="0">
                <a:ln>
                  <a:noFill/>
                </a:ln>
                <a:effectLst/>
                <a:latin typeface="Calibri (Body)"/>
              </a:rPr>
              <a:t>A JavaScript function does not perform any checking on parameter values (arguments).</a:t>
            </a:r>
          </a:p>
          <a:p>
            <a:pPr marL="285750" indent="-285750" algn="just">
              <a:buFont typeface="Arial" panose="020B0604020202020204" pitchFamily="34" charset="0"/>
              <a:buChar char="•"/>
            </a:pPr>
            <a:r>
              <a:rPr lang="en-US" b="0" i="0" dirty="0">
                <a:solidFill>
                  <a:srgbClr val="000000"/>
                </a:solidFill>
                <a:effectLst/>
                <a:latin typeface="Calibri (Body)"/>
              </a:rPr>
              <a:t>Function </a:t>
            </a:r>
            <a:r>
              <a:rPr lang="en-US" i="0" dirty="0">
                <a:solidFill>
                  <a:srgbClr val="000000"/>
                </a:solidFill>
                <a:effectLst/>
                <a:latin typeface="Calibri (Body)"/>
              </a:rPr>
              <a:t>parameters</a:t>
            </a:r>
            <a:r>
              <a:rPr lang="en-US" b="0" i="0" dirty="0">
                <a:solidFill>
                  <a:srgbClr val="000000"/>
                </a:solidFill>
                <a:effectLst/>
                <a:latin typeface="Calibri (Body)"/>
              </a:rPr>
              <a:t> are the </a:t>
            </a:r>
            <a:r>
              <a:rPr lang="en-US" i="0" dirty="0">
                <a:solidFill>
                  <a:srgbClr val="000000"/>
                </a:solidFill>
                <a:effectLst/>
                <a:latin typeface="Calibri (Body)"/>
              </a:rPr>
              <a:t>names</a:t>
            </a:r>
            <a:r>
              <a:rPr lang="en-US" b="0" i="0" dirty="0">
                <a:solidFill>
                  <a:srgbClr val="000000"/>
                </a:solidFill>
                <a:effectLst/>
                <a:latin typeface="Calibri (Body)"/>
              </a:rPr>
              <a:t> listed in the function definition.</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If a function is called with </a:t>
            </a:r>
            <a:r>
              <a:rPr kumimoji="0" lang="en-US" altLang="en-US" b="1" i="0" u="none" strike="noStrike" cap="none" normalizeH="0" baseline="0" dirty="0">
                <a:ln>
                  <a:noFill/>
                </a:ln>
                <a:effectLst/>
                <a:latin typeface="Calibri (Body)"/>
              </a:rPr>
              <a:t>missing arguments</a:t>
            </a:r>
            <a:r>
              <a:rPr kumimoji="0" lang="en-US" altLang="en-US" b="0" i="0" u="none" strike="noStrike" cap="none" normalizeH="0" baseline="0" dirty="0">
                <a:ln>
                  <a:noFill/>
                </a:ln>
                <a:effectLst/>
                <a:latin typeface="Calibri (Body)"/>
              </a:rPr>
              <a:t> (less than declared), the missing values are set to undefined.</a:t>
            </a:r>
          </a:p>
          <a:p>
            <a:pPr marL="285750" indent="-285750" algn="just">
              <a:buFont typeface="Arial" panose="020B0604020202020204" pitchFamily="34" charset="0"/>
              <a:buChar char="•"/>
            </a:pPr>
            <a:endParaRPr lang="en-US" b="0" dirty="0">
              <a:solidFill>
                <a:srgbClr val="000000"/>
              </a:solidFill>
              <a:effectLst/>
              <a:latin typeface="Calibri (Body)"/>
            </a:endParaRPr>
          </a:p>
          <a:p>
            <a:r>
              <a:rPr lang="en-US" b="1" dirty="0">
                <a:solidFill>
                  <a:srgbClr val="000000"/>
                </a:solidFill>
                <a:effectLst/>
                <a:latin typeface="Calibri (Body)"/>
              </a:rPr>
              <a:t>Syntax of function with multiple parameters</a:t>
            </a:r>
          </a:p>
          <a:p>
            <a:r>
              <a:rPr lang="en-US" b="0" i="0" dirty="0">
                <a:solidFill>
                  <a:srgbClr val="0000CD"/>
                </a:solidFill>
                <a:effectLst/>
                <a:latin typeface="Calibri (Body)"/>
              </a:rPr>
              <a:t>function</a:t>
            </a:r>
            <a:r>
              <a:rPr lang="en-US" b="0" i="0" dirty="0">
                <a:solidFill>
                  <a:srgbClr val="000000"/>
                </a:solidFill>
                <a:effectLst/>
                <a:latin typeface="Calibri (Body)"/>
              </a:rPr>
              <a:t> </a:t>
            </a:r>
            <a:r>
              <a:rPr lang="en-US" b="0" i="1" dirty="0" err="1">
                <a:solidFill>
                  <a:srgbClr val="000000"/>
                </a:solidFill>
                <a:effectLst/>
                <a:latin typeface="Calibri (Body)"/>
              </a:rPr>
              <a:t>functionName</a:t>
            </a:r>
            <a:r>
              <a:rPr lang="en-US" b="0" i="0" dirty="0">
                <a:solidFill>
                  <a:srgbClr val="000000"/>
                </a:solidFill>
                <a:effectLst/>
                <a:latin typeface="Calibri (Body)"/>
              </a:rPr>
              <a:t>(</a:t>
            </a:r>
            <a:r>
              <a:rPr lang="en-US" b="0" i="1" dirty="0">
                <a:solidFill>
                  <a:srgbClr val="000000"/>
                </a:solidFill>
                <a:effectLst/>
                <a:latin typeface="Calibri (Body)"/>
              </a:rPr>
              <a:t>parameter1, parameter2, parameter3</a:t>
            </a:r>
            <a:r>
              <a:rPr lang="en-US" b="0" i="0" dirty="0">
                <a:solidFill>
                  <a:srgbClr val="000000"/>
                </a:solidFill>
                <a:effectLst/>
                <a:latin typeface="Calibri (Body)"/>
              </a:rPr>
              <a:t>) {</a:t>
            </a:r>
            <a:br>
              <a:rPr lang="en-US" dirty="0">
                <a:latin typeface="Calibri (Body)"/>
              </a:rPr>
            </a:br>
            <a:r>
              <a:rPr lang="en-US" b="0" i="0" dirty="0">
                <a:solidFill>
                  <a:srgbClr val="000000"/>
                </a:solidFill>
                <a:effectLst/>
                <a:latin typeface="Calibri (Body)"/>
              </a:rPr>
              <a:t>  </a:t>
            </a:r>
            <a:r>
              <a:rPr lang="en-US" b="0" i="0" dirty="0">
                <a:solidFill>
                  <a:srgbClr val="008000"/>
                </a:solidFill>
                <a:effectLst/>
                <a:latin typeface="Calibri (Body)"/>
              </a:rPr>
              <a:t>// </a:t>
            </a:r>
            <a:r>
              <a:rPr lang="en-US" b="0" i="1" dirty="0">
                <a:solidFill>
                  <a:srgbClr val="008000"/>
                </a:solidFill>
                <a:effectLst/>
                <a:latin typeface="Calibri (Body)"/>
              </a:rPr>
              <a:t>code to be executed</a:t>
            </a:r>
            <a:br>
              <a:rPr lang="en-US" b="0" i="0" dirty="0">
                <a:solidFill>
                  <a:srgbClr val="008000"/>
                </a:solidFill>
                <a:effectLst/>
                <a:latin typeface="Calibri (Body)"/>
              </a:rPr>
            </a:br>
            <a:r>
              <a:rPr lang="en-US" b="0" i="0" dirty="0">
                <a:solidFill>
                  <a:srgbClr val="000000"/>
                </a:solidFill>
                <a:effectLst/>
                <a:latin typeface="Calibri (Body)"/>
              </a:rPr>
              <a:t>}</a:t>
            </a:r>
          </a:p>
          <a:p>
            <a:endParaRPr lang="en-US" dirty="0">
              <a:solidFill>
                <a:srgbClr val="000000"/>
              </a:solidFill>
              <a:latin typeface="Calibri (Body)"/>
            </a:endParaRPr>
          </a:p>
          <a:p>
            <a:endParaRPr lang="en-US" dirty="0">
              <a:solidFill>
                <a:srgbClr val="000000"/>
              </a:solidFill>
              <a:latin typeface="Calibri (Body)"/>
            </a:endParaRPr>
          </a:p>
          <a:p>
            <a:endParaRPr lang="en-US" b="0" dirty="0">
              <a:solidFill>
                <a:srgbClr val="000000"/>
              </a:solidFill>
              <a:effectLst/>
              <a:latin typeface="Calibri (Body)"/>
            </a:endParaRPr>
          </a:p>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7" name="Picture 6">
            <a:extLst>
              <a:ext uri="{FF2B5EF4-FFF2-40B4-BE49-F238E27FC236}">
                <a16:creationId xmlns:a16="http://schemas.microsoft.com/office/drawing/2014/main" id="{60A7C940-B9B2-49B5-A729-4E622D30FAF1}"/>
              </a:ext>
            </a:extLst>
          </p:cNvPr>
          <p:cNvPicPr>
            <a:picLocks noChangeAspect="1"/>
          </p:cNvPicPr>
          <p:nvPr/>
        </p:nvPicPr>
        <p:blipFill>
          <a:blip r:embed="rId3"/>
          <a:stretch>
            <a:fillRect/>
          </a:stretch>
        </p:blipFill>
        <p:spPr>
          <a:xfrm>
            <a:off x="7772666" y="1915036"/>
            <a:ext cx="4037064" cy="2347130"/>
          </a:xfrm>
          <a:prstGeom prst="rect">
            <a:avLst/>
          </a:prstGeom>
        </p:spPr>
      </p:pic>
      <p:grpSp>
        <p:nvGrpSpPr>
          <p:cNvPr id="8" name="Group 7">
            <a:extLst>
              <a:ext uri="{FF2B5EF4-FFF2-40B4-BE49-F238E27FC236}">
                <a16:creationId xmlns:a16="http://schemas.microsoft.com/office/drawing/2014/main" id="{65A7BED4-8667-412A-981E-48982E3136A9}"/>
              </a:ext>
            </a:extLst>
          </p:cNvPr>
          <p:cNvGrpSpPr/>
          <p:nvPr/>
        </p:nvGrpSpPr>
        <p:grpSpPr>
          <a:xfrm>
            <a:off x="565099" y="4951865"/>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D98D23EE-62E1-4A3A-B488-5D053471DA35}"/>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62AF1E3C-F465-4880-81B5-C040AB5E20D4}"/>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035C6897-9600-4B5E-ACA9-75804E8D8BC1}"/>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04017202-6FEE-4017-8077-AD142C5E9856}"/>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47300108-7BA8-480F-AF94-DC0A1E1320C3}"/>
              </a:ext>
            </a:extLst>
          </p:cNvPr>
          <p:cNvCxnSpPr/>
          <p:nvPr/>
        </p:nvCxnSpPr>
        <p:spPr>
          <a:xfrm>
            <a:off x="254267" y="4701486"/>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92861A0-D6E0-4EEA-A220-882F867A9B0B}"/>
              </a:ext>
            </a:extLst>
          </p:cNvPr>
          <p:cNvSpPr txBox="1"/>
          <p:nvPr/>
        </p:nvSpPr>
        <p:spPr>
          <a:xfrm>
            <a:off x="1747093" y="4828040"/>
            <a:ext cx="4170130" cy="923330"/>
          </a:xfrm>
          <a:prstGeom prst="rect">
            <a:avLst/>
          </a:prstGeom>
          <a:noFill/>
        </p:spPr>
        <p:txBody>
          <a:bodyPr wrap="square" rtlCol="0">
            <a:spAutoFit/>
          </a:bodyPr>
          <a:lstStyle/>
          <a:p>
            <a:r>
              <a:rPr lang="en-US" dirty="0"/>
              <a:t>Exercise code links for Multiple parameter</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sp>
        <p:nvSpPr>
          <p:cNvPr id="15" name="Footer Placeholder 45">
            <a:extLst>
              <a:ext uri="{FF2B5EF4-FFF2-40B4-BE49-F238E27FC236}">
                <a16:creationId xmlns:a16="http://schemas.microsoft.com/office/drawing/2014/main" id="{05CB1205-85AC-4B83-8C89-CCABCF9DD1FF}"/>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68CFC-7094-4EB5-8024-64722D6D2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itle 3">
            <a:extLst>
              <a:ext uri="{FF2B5EF4-FFF2-40B4-BE49-F238E27FC236}">
                <a16:creationId xmlns:a16="http://schemas.microsoft.com/office/drawing/2014/main" id="{098CE30E-9B46-4DEB-B969-53A90A77D6C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E685067F-DFB4-4F5A-8B6F-47DE8D251118}"/>
              </a:ext>
            </a:extLst>
          </p:cNvPr>
          <p:cNvGrpSpPr/>
          <p:nvPr/>
        </p:nvGrpSpPr>
        <p:grpSpPr>
          <a:xfrm>
            <a:off x="1021881" y="1259361"/>
            <a:ext cx="9771773" cy="4929580"/>
            <a:chOff x="1149551" y="1142371"/>
            <a:chExt cx="9771773" cy="4929580"/>
          </a:xfrm>
        </p:grpSpPr>
        <p:sp>
          <p:nvSpPr>
            <p:cNvPr id="6" name="TextBox 5">
              <a:extLst>
                <a:ext uri="{FF2B5EF4-FFF2-40B4-BE49-F238E27FC236}">
                  <a16:creationId xmlns:a16="http://schemas.microsoft.com/office/drawing/2014/main" id="{503BE21C-0A5C-4ED4-A446-8CA1C4753BCF}"/>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7" name="Group 6">
              <a:extLst>
                <a:ext uri="{FF2B5EF4-FFF2-40B4-BE49-F238E27FC236}">
                  <a16:creationId xmlns:a16="http://schemas.microsoft.com/office/drawing/2014/main" id="{647A8F86-D322-435F-BD8D-099055EFBEDD}"/>
                </a:ext>
              </a:extLst>
            </p:cNvPr>
            <p:cNvGrpSpPr/>
            <p:nvPr/>
          </p:nvGrpSpPr>
          <p:grpSpPr>
            <a:xfrm>
              <a:off x="1149551" y="1142371"/>
              <a:ext cx="9771773" cy="4929580"/>
              <a:chOff x="1149551" y="1142371"/>
              <a:chExt cx="9771773" cy="4929580"/>
            </a:xfrm>
          </p:grpSpPr>
          <p:grpSp>
            <p:nvGrpSpPr>
              <p:cNvPr id="8" name="Group 7">
                <a:extLst>
                  <a:ext uri="{FF2B5EF4-FFF2-40B4-BE49-F238E27FC236}">
                    <a16:creationId xmlns:a16="http://schemas.microsoft.com/office/drawing/2014/main" id="{9ED94B1B-C991-4986-8601-73D71BF82D79}"/>
                  </a:ext>
                </a:extLst>
              </p:cNvPr>
              <p:cNvGrpSpPr/>
              <p:nvPr/>
            </p:nvGrpSpPr>
            <p:grpSpPr>
              <a:xfrm>
                <a:off x="2409128" y="1142371"/>
                <a:ext cx="8512196" cy="560696"/>
                <a:chOff x="2409128" y="1037596"/>
                <a:chExt cx="8512196" cy="560696"/>
              </a:xfrm>
            </p:grpSpPr>
            <p:sp>
              <p:nvSpPr>
                <p:cNvPr id="60" name="Rounded Rectangle 15">
                  <a:extLst>
                    <a:ext uri="{FF2B5EF4-FFF2-40B4-BE49-F238E27FC236}">
                      <a16:creationId xmlns:a16="http://schemas.microsoft.com/office/drawing/2014/main" id="{545FFB5B-0325-4883-88C7-F295B29DCDCD}"/>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61" name="Rounded Rectangle 18">
                  <a:extLst>
                    <a:ext uri="{FF2B5EF4-FFF2-40B4-BE49-F238E27FC236}">
                      <a16:creationId xmlns:a16="http://schemas.microsoft.com/office/drawing/2014/main" id="{725A44E2-565C-4937-9977-9092A1FACE93}"/>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62" name="Rounded Rectangle 20">
                  <a:extLst>
                    <a:ext uri="{FF2B5EF4-FFF2-40B4-BE49-F238E27FC236}">
                      <a16:creationId xmlns:a16="http://schemas.microsoft.com/office/drawing/2014/main" id="{E267E6F9-1DA8-4D1C-9F24-4C7C8B0C79EE}"/>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63" name="Rounded Rectangle 21">
                  <a:extLst>
                    <a:ext uri="{FF2B5EF4-FFF2-40B4-BE49-F238E27FC236}">
                      <a16:creationId xmlns:a16="http://schemas.microsoft.com/office/drawing/2014/main" id="{5B1A188B-E214-43CB-9668-9172B1888D83}"/>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9" name="Straight Connector 8">
                <a:extLst>
                  <a:ext uri="{FF2B5EF4-FFF2-40B4-BE49-F238E27FC236}">
                    <a16:creationId xmlns:a16="http://schemas.microsoft.com/office/drawing/2014/main" id="{D2E848FF-AC7E-4F9A-950C-3FB92F9118C3}"/>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218B21-557C-42D9-8F5F-B91BDBACEC2D}"/>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A8DA42-21F3-4A60-B932-518B19C7CA3F}"/>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E256FE-38B8-411A-9058-4F65E9E45026}"/>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C38EF-A8B2-4D47-9DFF-B5D4481F5B36}"/>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1C1472-5AEC-422D-8821-60B078EAB666}"/>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6EC3AF-9CF4-4A06-BA8D-D850972202E7}"/>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27AC67-6D1A-42FE-AB4B-758EE7F6095F}"/>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7" name="TextBox 16">
                <a:extLst>
                  <a:ext uri="{FF2B5EF4-FFF2-40B4-BE49-F238E27FC236}">
                    <a16:creationId xmlns:a16="http://schemas.microsoft.com/office/drawing/2014/main" id="{027A4B07-28F6-4C46-B4AE-3B420BC9291C}"/>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8" name="TextBox 17">
                <a:extLst>
                  <a:ext uri="{FF2B5EF4-FFF2-40B4-BE49-F238E27FC236}">
                    <a16:creationId xmlns:a16="http://schemas.microsoft.com/office/drawing/2014/main" id="{80094AC7-E27B-491C-9BAF-88E02C9E869B}"/>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19" name="TextBox 18">
                <a:extLst>
                  <a:ext uri="{FF2B5EF4-FFF2-40B4-BE49-F238E27FC236}">
                    <a16:creationId xmlns:a16="http://schemas.microsoft.com/office/drawing/2014/main" id="{90FEB3BA-8FC2-4D24-AA73-9BA1C6BB4287}"/>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20" name="TextBox 19">
                <a:extLst>
                  <a:ext uri="{FF2B5EF4-FFF2-40B4-BE49-F238E27FC236}">
                    <a16:creationId xmlns:a16="http://schemas.microsoft.com/office/drawing/2014/main" id="{458F5B3C-42FE-4450-8C5A-506B6CCC1BB6}"/>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21" name="TextBox 20">
                <a:extLst>
                  <a:ext uri="{FF2B5EF4-FFF2-40B4-BE49-F238E27FC236}">
                    <a16:creationId xmlns:a16="http://schemas.microsoft.com/office/drawing/2014/main" id="{ACF200B9-BBDD-4B81-BDAC-FD5F2C8ABE88}"/>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22" name="Oval 21">
                <a:extLst>
                  <a:ext uri="{FF2B5EF4-FFF2-40B4-BE49-F238E27FC236}">
                    <a16:creationId xmlns:a16="http://schemas.microsoft.com/office/drawing/2014/main" id="{B7B198A4-7E46-46C4-BAF0-782CFFD498F1}"/>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736AD63-C13A-4034-954A-5E0195577910}"/>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6354A4-1DC0-4C72-8428-FEEABE055D33}"/>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C20B30C-4C30-4466-8550-CE101EB6CF19}"/>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E9000AF-AA00-41EA-A67B-99EF88916DD4}"/>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5C797F2D-02DC-4AA5-8893-7D4DAA1BD08E}"/>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684DF3-32D9-49D5-B3A5-6A3F183E8F4F}"/>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AAC53C7-97B0-49BE-87D7-0945D7DD7BD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30" name="Rectangle: Rounded Corners 29">
                <a:extLst>
                  <a:ext uri="{FF2B5EF4-FFF2-40B4-BE49-F238E27FC236}">
                    <a16:creationId xmlns:a16="http://schemas.microsoft.com/office/drawing/2014/main" id="{63E29F02-446E-4F2B-88B1-DC0EB1341205}"/>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FD9B170A-F981-45ED-B526-02A76A3CE580}"/>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1168438-F0F2-4A41-9A44-DE093A56261F}"/>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C1BA721-7325-4282-9119-475A448CDEC3}"/>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A3F36A4-F176-424F-AC16-A1BCA9EA9D4D}"/>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7E35A24-58E7-4E5C-AC26-557E1E4CE9D8}"/>
                  </a:ext>
                </a:extLst>
              </p:cNvPr>
              <p:cNvCxnSpPr>
                <a:cxnSpLocks/>
                <a:stCxn id="34"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C11023-35A3-4D79-BC2E-F34D4473B829}"/>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04FEAE-36CB-484A-B733-693169B15919}"/>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23A0F5-C2BB-4D27-9EE0-BCA31F44E882}"/>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EE5198-277D-4CB1-874D-18434912286A}"/>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5404116-38FC-4B85-903E-D7C9A1DBA0AE}"/>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91BC59BD-2F4F-4A34-9FEA-2308DFC0E5A9}"/>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19FA7619-077F-4D37-A589-E6B4911207D8}"/>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F3676B63-02EC-456C-8007-95D79676EB6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nector: Curved 43">
                <a:extLst>
                  <a:ext uri="{FF2B5EF4-FFF2-40B4-BE49-F238E27FC236}">
                    <a16:creationId xmlns:a16="http://schemas.microsoft.com/office/drawing/2014/main" id="{3299D5EF-AC76-4106-B3B1-712BBC5883A3}"/>
                  </a:ext>
                </a:extLst>
              </p:cNvPr>
              <p:cNvCxnSpPr>
                <a:cxnSpLocks/>
                <a:stCxn id="40" idx="3"/>
                <a:endCxn id="40"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BB4DBA36-3FBC-4427-9713-94BCCB50BFB6}"/>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149F169-4206-4764-A4F4-E54A8861773C}"/>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2CB6982-C164-4372-9651-79831E90B01A}"/>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13C4828F-BEF2-4659-87E0-6A56614A7C5F}"/>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1783A86-4F78-4B6B-875F-7071E4B38108}"/>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50" name="TextBox 49">
                <a:extLst>
                  <a:ext uri="{FF2B5EF4-FFF2-40B4-BE49-F238E27FC236}">
                    <a16:creationId xmlns:a16="http://schemas.microsoft.com/office/drawing/2014/main" id="{0A80C079-DE2F-4878-8AFF-65DB5DAF831B}"/>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51" name="Connector: Curved 50">
                <a:extLst>
                  <a:ext uri="{FF2B5EF4-FFF2-40B4-BE49-F238E27FC236}">
                    <a16:creationId xmlns:a16="http://schemas.microsoft.com/office/drawing/2014/main" id="{48F82139-3BDA-4FAE-A7DC-9A7F3A76852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F62E330F-D78B-4EB6-A765-1C1F73CC3D32}"/>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89474B-09A2-4EF4-88C9-A04F4657AAC9}"/>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54" name="Left Brace 53">
                <a:extLst>
                  <a:ext uri="{FF2B5EF4-FFF2-40B4-BE49-F238E27FC236}">
                    <a16:creationId xmlns:a16="http://schemas.microsoft.com/office/drawing/2014/main" id="{9E82F904-3D0C-4773-9A8E-C91DED01B964}"/>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a:extLst>
                  <a:ext uri="{FF2B5EF4-FFF2-40B4-BE49-F238E27FC236}">
                    <a16:creationId xmlns:a16="http://schemas.microsoft.com/office/drawing/2014/main" id="{7DCB107B-80C2-48A9-8074-1B41F4DAB4F0}"/>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1FFD76CD-7FED-4BC3-A3C5-01C2921A89DB}"/>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57" name="TextBox 56">
                <a:extLst>
                  <a:ext uri="{FF2B5EF4-FFF2-40B4-BE49-F238E27FC236}">
                    <a16:creationId xmlns:a16="http://schemas.microsoft.com/office/drawing/2014/main" id="{F79AE8D5-D3BD-4701-A4D3-501CD8B56266}"/>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58" name="TextBox 57">
                <a:extLst>
                  <a:ext uri="{FF2B5EF4-FFF2-40B4-BE49-F238E27FC236}">
                    <a16:creationId xmlns:a16="http://schemas.microsoft.com/office/drawing/2014/main" id="{3AD72163-A265-4B2E-A211-DA93A8A425AD}"/>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59" name="TextBox 58">
                <a:extLst>
                  <a:ext uri="{FF2B5EF4-FFF2-40B4-BE49-F238E27FC236}">
                    <a16:creationId xmlns:a16="http://schemas.microsoft.com/office/drawing/2014/main" id="{8B15D86A-0948-4987-8F33-C1ECE1F46F4D}"/>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DC65AF9C-4808-462A-991B-C5AE20D8921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796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 and Object in JS</a:t>
            </a:r>
          </a:p>
        </p:txBody>
      </p:sp>
      <p:sp>
        <p:nvSpPr>
          <p:cNvPr id="10" name="TextBox 9">
            <a:extLst>
              <a:ext uri="{FF2B5EF4-FFF2-40B4-BE49-F238E27FC236}">
                <a16:creationId xmlns:a16="http://schemas.microsoft.com/office/drawing/2014/main" id="{42FB434D-2B98-4B68-BA95-8D3AE5A6CCC2}"/>
              </a:ext>
            </a:extLst>
          </p:cNvPr>
          <p:cNvSpPr txBox="1"/>
          <p:nvPr/>
        </p:nvSpPr>
        <p:spPr>
          <a:xfrm>
            <a:off x="361950" y="1241762"/>
            <a:ext cx="4457700" cy="2031325"/>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endParaRPr lang="en-US" dirty="0"/>
          </a:p>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sp>
        <p:nvSpPr>
          <p:cNvPr id="11" name="TextBox 10">
            <a:extLst>
              <a:ext uri="{FF2B5EF4-FFF2-40B4-BE49-F238E27FC236}">
                <a16:creationId xmlns:a16="http://schemas.microsoft.com/office/drawing/2014/main" id="{B317FAE7-9A8F-420F-B5A4-FD0F21040577}"/>
              </a:ext>
            </a:extLst>
          </p:cNvPr>
          <p:cNvSpPr txBox="1"/>
          <p:nvPr/>
        </p:nvSpPr>
        <p:spPr>
          <a:xfrm>
            <a:off x="285359" y="3553376"/>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sp>
        <p:nvSpPr>
          <p:cNvPr id="12" name="TextBox 11">
            <a:extLst>
              <a:ext uri="{FF2B5EF4-FFF2-40B4-BE49-F238E27FC236}">
                <a16:creationId xmlns:a16="http://schemas.microsoft.com/office/drawing/2014/main" id="{952A5E63-43BA-45AC-B14A-1622D9079020}"/>
              </a:ext>
            </a:extLst>
          </p:cNvPr>
          <p:cNvSpPr txBox="1"/>
          <p:nvPr/>
        </p:nvSpPr>
        <p:spPr>
          <a:xfrm>
            <a:off x="5907768" y="1213604"/>
            <a:ext cx="5904023"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3" name="TextBox 12">
            <a:extLst>
              <a:ext uri="{FF2B5EF4-FFF2-40B4-BE49-F238E27FC236}">
                <a16:creationId xmlns:a16="http://schemas.microsoft.com/office/drawing/2014/main" id="{BE781FB3-7503-4B6A-BDD0-3B34647CB83F}"/>
              </a:ext>
            </a:extLst>
          </p:cNvPr>
          <p:cNvSpPr txBox="1"/>
          <p:nvPr/>
        </p:nvSpPr>
        <p:spPr>
          <a:xfrm>
            <a:off x="7158980" y="4465297"/>
            <a:ext cx="1127770" cy="369332"/>
          </a:xfrm>
          <a:prstGeom prst="rect">
            <a:avLst/>
          </a:prstGeom>
          <a:noFill/>
        </p:spPr>
        <p:txBody>
          <a:bodyPr wrap="square" rtlCol="0">
            <a:spAutoFit/>
          </a:bodyPr>
          <a:lstStyle/>
          <a:p>
            <a:r>
              <a:rPr lang="en-US" dirty="0"/>
              <a:t>Entity set</a:t>
            </a:r>
          </a:p>
        </p:txBody>
      </p:sp>
      <p:sp>
        <p:nvSpPr>
          <p:cNvPr id="14" name="TextBox 13">
            <a:extLst>
              <a:ext uri="{FF2B5EF4-FFF2-40B4-BE49-F238E27FC236}">
                <a16:creationId xmlns:a16="http://schemas.microsoft.com/office/drawing/2014/main" id="{484CE837-E519-48C7-90CB-1B1BB6CDAB49}"/>
              </a:ext>
            </a:extLst>
          </p:cNvPr>
          <p:cNvSpPr txBox="1"/>
          <p:nvPr/>
        </p:nvSpPr>
        <p:spPr>
          <a:xfrm>
            <a:off x="9098157" y="3789143"/>
            <a:ext cx="2455615" cy="369332"/>
          </a:xfrm>
          <a:prstGeom prst="rect">
            <a:avLst/>
          </a:prstGeom>
          <a:noFill/>
        </p:spPr>
        <p:txBody>
          <a:bodyPr wrap="square" rtlCol="0">
            <a:spAutoFit/>
          </a:bodyPr>
          <a:lstStyle/>
          <a:p>
            <a:r>
              <a:rPr lang="en-US" dirty="0"/>
              <a:t>Elements or properties</a:t>
            </a:r>
          </a:p>
        </p:txBody>
      </p:sp>
      <p:cxnSp>
        <p:nvCxnSpPr>
          <p:cNvPr id="15" name="Straight Arrow Connector 14">
            <a:extLst>
              <a:ext uri="{FF2B5EF4-FFF2-40B4-BE49-F238E27FC236}">
                <a16:creationId xmlns:a16="http://schemas.microsoft.com/office/drawing/2014/main" id="{82A67BDE-8FA2-4368-B5CE-F11D5037F27B}"/>
              </a:ext>
            </a:extLst>
          </p:cNvPr>
          <p:cNvCxnSpPr/>
          <p:nvPr/>
        </p:nvCxnSpPr>
        <p:spPr>
          <a:xfrm>
            <a:off x="7391400" y="2066925"/>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B5BCB3-EA6B-43F1-BBB4-ABD8967A49FF}"/>
              </a:ext>
            </a:extLst>
          </p:cNvPr>
          <p:cNvCxnSpPr/>
          <p:nvPr/>
        </p:nvCxnSpPr>
        <p:spPr>
          <a:xfrm flipH="1" flipV="1">
            <a:off x="8467725" y="2257425"/>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9F40BB-9F91-4DDD-90E5-98645DE8E14A}"/>
              </a:ext>
            </a:extLst>
          </p:cNvPr>
          <p:cNvCxnSpPr/>
          <p:nvPr/>
        </p:nvCxnSpPr>
        <p:spPr>
          <a:xfrm flipH="1" flipV="1">
            <a:off x="8391525" y="2505075"/>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30BAEA-06BA-4E4E-9631-BBF145AA2B3C}"/>
              </a:ext>
            </a:extLst>
          </p:cNvPr>
          <p:cNvCxnSpPr/>
          <p:nvPr/>
        </p:nvCxnSpPr>
        <p:spPr>
          <a:xfrm flipH="1" flipV="1">
            <a:off x="8286750" y="2886075"/>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0F4248-D3E3-4856-8395-B116A791BDD5}"/>
              </a:ext>
            </a:extLst>
          </p:cNvPr>
          <p:cNvCxnSpPr/>
          <p:nvPr/>
        </p:nvCxnSpPr>
        <p:spPr>
          <a:xfrm>
            <a:off x="5423188" y="1243020"/>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20" name="Footer Placeholder 45">
            <a:extLst>
              <a:ext uri="{FF2B5EF4-FFF2-40B4-BE49-F238E27FC236}">
                <a16:creationId xmlns:a16="http://schemas.microsoft.com/office/drawing/2014/main" id="{B8D5BCAF-6D10-4CE8-9648-F7541647DC5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8390</TotalTime>
  <Words>1523</Words>
  <Application>Microsoft Office PowerPoint</Application>
  <PresentationFormat>Widescreen</PresentationFormat>
  <Paragraphs>250</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Cooper Black</vt:lpstr>
      <vt:lpstr>Segoe UI</vt:lpstr>
      <vt:lpstr>Verdana</vt:lpstr>
      <vt:lpstr>Office Theme</vt:lpstr>
      <vt:lpstr>PowerPoint Presentation</vt:lpstr>
      <vt:lpstr>PowerPoint Presentation</vt:lpstr>
      <vt:lpstr>PowerPoint Presentation</vt:lpstr>
      <vt:lpstr>PowerPoint Presentation</vt:lpstr>
      <vt:lpstr>Concept of functions in JS</vt:lpstr>
      <vt:lpstr>Functions with parameters</vt:lpstr>
      <vt:lpstr>PowerPoint Presentation</vt:lpstr>
      <vt:lpstr>PowerPoint Presentation</vt:lpstr>
      <vt:lpstr>PowerPoint Presentation</vt:lpstr>
      <vt:lpstr>JavaScript Object Notation (JSON) </vt:lpstr>
      <vt:lpstr>PowerPoint Presentation</vt:lpstr>
      <vt:lpstr>Why jQuery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948</cp:revision>
  <dcterms:created xsi:type="dcterms:W3CDTF">2016-07-10T03:33:26Z</dcterms:created>
  <dcterms:modified xsi:type="dcterms:W3CDTF">2021-09-04T10:50:43Z</dcterms:modified>
</cp:coreProperties>
</file>